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Albert Sans Medium"/>
      <p:regular r:id="rId48"/>
      <p:bold r:id="rId49"/>
      <p:italic r:id="rId50"/>
      <p:boldItalic r:id="rId51"/>
    </p:embeddedFont>
    <p:embeddedFont>
      <p:font typeface="Epilogue"/>
      <p:regular r:id="rId52"/>
      <p:bold r:id="rId53"/>
      <p:italic r:id="rId54"/>
      <p:boldItalic r:id="rId55"/>
    </p:embeddedFont>
    <p:embeddedFont>
      <p:font typeface="Albert Sans"/>
      <p:regular r:id="rId56"/>
      <p:bold r:id="rId57"/>
      <p:italic r:id="rId58"/>
      <p:boldItalic r:id="rId59"/>
    </p:embeddedFont>
    <p:embeddedFont>
      <p:font typeface="DM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lbertSansMedium-regular.fntdata"/><Relationship Id="rId47" Type="http://schemas.openxmlformats.org/officeDocument/2006/relationships/slide" Target="slides/slide43.xml"/><Relationship Id="rId49" Type="http://schemas.openxmlformats.org/officeDocument/2006/relationships/font" Target="fonts/AlbertSansMedium-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DMSans-italic.fntdata"/><Relationship Id="rId61" Type="http://schemas.openxmlformats.org/officeDocument/2006/relationships/font" Target="fonts/DMSans-bold.fntdata"/><Relationship Id="rId20" Type="http://schemas.openxmlformats.org/officeDocument/2006/relationships/slide" Target="slides/slide16.xml"/><Relationship Id="rId63" Type="http://schemas.openxmlformats.org/officeDocument/2006/relationships/font" Target="fonts/DM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DMSans-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lbertSansMedium-boldItalic.fntdata"/><Relationship Id="rId50" Type="http://schemas.openxmlformats.org/officeDocument/2006/relationships/font" Target="fonts/AlbertSansMedium-italic.fntdata"/><Relationship Id="rId53" Type="http://schemas.openxmlformats.org/officeDocument/2006/relationships/font" Target="fonts/Epilogue-bold.fntdata"/><Relationship Id="rId52" Type="http://schemas.openxmlformats.org/officeDocument/2006/relationships/font" Target="fonts/Epilogue-regular.fntdata"/><Relationship Id="rId11" Type="http://schemas.openxmlformats.org/officeDocument/2006/relationships/slide" Target="slides/slide7.xml"/><Relationship Id="rId55" Type="http://schemas.openxmlformats.org/officeDocument/2006/relationships/font" Target="fonts/Epilogue-boldItalic.fntdata"/><Relationship Id="rId10" Type="http://schemas.openxmlformats.org/officeDocument/2006/relationships/slide" Target="slides/slide6.xml"/><Relationship Id="rId54" Type="http://schemas.openxmlformats.org/officeDocument/2006/relationships/font" Target="fonts/Epilogue-italic.fntdata"/><Relationship Id="rId13" Type="http://schemas.openxmlformats.org/officeDocument/2006/relationships/slide" Target="slides/slide9.xml"/><Relationship Id="rId57" Type="http://schemas.openxmlformats.org/officeDocument/2006/relationships/font" Target="fonts/AlbertSans-bold.fntdata"/><Relationship Id="rId12" Type="http://schemas.openxmlformats.org/officeDocument/2006/relationships/slide" Target="slides/slide8.xml"/><Relationship Id="rId56" Type="http://schemas.openxmlformats.org/officeDocument/2006/relationships/font" Target="fonts/AlbertSans-regular.fntdata"/><Relationship Id="rId15" Type="http://schemas.openxmlformats.org/officeDocument/2006/relationships/slide" Target="slides/slide11.xml"/><Relationship Id="rId59" Type="http://schemas.openxmlformats.org/officeDocument/2006/relationships/font" Target="fonts/AlbertSans-boldItalic.fntdata"/><Relationship Id="rId14" Type="http://schemas.openxmlformats.org/officeDocument/2006/relationships/slide" Target="slides/slide10.xml"/><Relationship Id="rId58" Type="http://schemas.openxmlformats.org/officeDocument/2006/relationships/font" Target="fonts/Albert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sciencecourse.org/lectures/" TargetMode="External"/><Relationship Id="rId3" Type="http://schemas.openxmlformats.org/officeDocument/2006/relationships/hyperlink" Target="https://ift6758.github.io/lectures.html" TargetMode="External"/><Relationship Id="rId4" Type="http://schemas.openxmlformats.org/officeDocument/2006/relationships/hyperlink" Target="https://github.com/jakevdp/PythonDataScienceHandbook"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https://www.datasciencecourse.org/lectures/</a:t>
            </a:r>
            <a:endParaRPr/>
          </a:p>
          <a:p>
            <a:pPr indent="0" lvl="0" marL="0" rtl="0" algn="l">
              <a:spcBef>
                <a:spcPts val="0"/>
              </a:spcBef>
              <a:spcAft>
                <a:spcPts val="0"/>
              </a:spcAft>
              <a:buNone/>
            </a:pPr>
            <a:r>
              <a:rPr lang="en" u="sng">
                <a:solidFill>
                  <a:schemeClr val="hlink"/>
                </a:solidFill>
                <a:hlinkClick r:id="rId3"/>
              </a:rPr>
              <a:t>https://ift6758.github.io/lectures.html</a:t>
            </a:r>
            <a:endParaRPr/>
          </a:p>
          <a:p>
            <a:pPr indent="0" lvl="0" marL="0" rtl="0" algn="l">
              <a:spcBef>
                <a:spcPts val="0"/>
              </a:spcBef>
              <a:spcAft>
                <a:spcPts val="0"/>
              </a:spcAft>
              <a:buNone/>
            </a:pPr>
            <a:r>
              <a:rPr lang="en" u="sng">
                <a:solidFill>
                  <a:schemeClr val="hlink"/>
                </a:solidFill>
                <a:hlinkClick r:id="rId4"/>
              </a:rPr>
              <a:t>https://github.com/jakevdp/PythonDataScienceHandbook</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3dd4e9cdd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3dd4e9cdd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3dd4e9cd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3dd4e9cd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3dd4e9cdd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43dd4e9cdd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3dd4e9cd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3dd4e9cd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2527a2d22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2527a2d22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3dd4e9cdd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43dd4e9cdd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3dd4e9cdd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43dd4e9cdd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3dd4e9cdd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3dd4e9cdd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3dd4e9cd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3dd4e9cd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3dd4e9cdd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3dd4e9cdd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3dd4e9c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3dd4e9c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3dd4e9cdd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43dd4e9cdd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3dd4e9cd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43dd4e9cd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43dd4e9cdd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43dd4e9cdd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43dd4e9cdd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43dd4e9cdd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43dd4e9cdd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43dd4e9cdd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43dd4e9cdd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43dd4e9cdd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3dd4e9cd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3dd4e9cd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43dd4e9cdd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43dd4e9cd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3dd4e9cdd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43dd4e9cdd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3dd4e9cdd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43dd4e9cdd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b70909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b70909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3dd4e9cdd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3dd4e9cdd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43dd4e9cdd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43dd4e9cdd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43dd4e9cd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3dd4e9cd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43dd4e9cd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43dd4e9cd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43dd4e9cd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43dd4e9cd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43dd4e9cdd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43dd4e9cdd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3dd4e9cdd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43dd4e9cdd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43dd4e9cdd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43dd4e9cdd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43dd4e9cdd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43dd4e9cdd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43dd4e9cdd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43dd4e9cdd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43dd4e9cdd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43dd4e9cdd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43dd4e9cdd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43dd4e9cdd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42527a2d22_2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42527a2d22_2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3dd4e9cdd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3dd4e9cdd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3dd4e9cdd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3dd4e9cd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3dd4e9c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3dd4e9cd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3dd4e9cd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3dd4e9cd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7.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hyperlink" Target="https://github.com/husseinlopez/icd2024/blob/main/icd5.ipynb" TargetMode="External"/><Relationship Id="rId5"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17" name="Google Shape;217;p3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21" name="Google Shape;221;p31"/>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22" name="Google Shape;22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40"/>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¿Por qué es importante?</a:t>
            </a:r>
            <a:endParaRPr b="1" sz="3000">
              <a:solidFill>
                <a:srgbClr val="112158"/>
              </a:solidFill>
              <a:latin typeface="Epilogue"/>
              <a:ea typeface="Epilogue"/>
              <a:cs typeface="Epilogue"/>
              <a:sym typeface="Epilogue"/>
            </a:endParaRPr>
          </a:p>
        </p:txBody>
      </p:sp>
      <p:sp>
        <p:nvSpPr>
          <p:cNvPr id="307" name="Google Shape;307;p4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b="1" lang="en" sz="1600">
                <a:solidFill>
                  <a:srgbClr val="112158"/>
                </a:solidFill>
                <a:latin typeface="Albert Sans"/>
                <a:ea typeface="Albert Sans"/>
                <a:cs typeface="Albert Sans"/>
                <a:sym typeface="Albert Sans"/>
              </a:rPr>
              <a:t>Calidad de Datos</a:t>
            </a:r>
            <a:r>
              <a:rPr lang="en" sz="1600">
                <a:solidFill>
                  <a:srgbClr val="112158"/>
                </a:solidFill>
                <a:latin typeface="Albert Sans"/>
                <a:ea typeface="Albert Sans"/>
                <a:cs typeface="Albert Sans"/>
                <a:sym typeface="Albert Sans"/>
              </a:rPr>
              <a:t>: Datos limpios garantizan que los resultados del análisis sean precisos y confiables.</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rgbClr val="112158"/>
                </a:solidFill>
                <a:latin typeface="Albert Sans"/>
                <a:ea typeface="Albert Sans"/>
                <a:cs typeface="Albert Sans"/>
                <a:sym typeface="Albert Sans"/>
              </a:rPr>
              <a:t>Toma de Decisiones</a:t>
            </a:r>
            <a:r>
              <a:rPr lang="en" sz="1600">
                <a:solidFill>
                  <a:srgbClr val="112158"/>
                </a:solidFill>
                <a:latin typeface="Albert Sans"/>
                <a:ea typeface="Albert Sans"/>
                <a:cs typeface="Albert Sans"/>
                <a:sym typeface="Albert Sans"/>
              </a:rPr>
              <a:t>: Datos inexactos pueden llevar a decisiones erróneas, lo que puede ser costoso.</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rgbClr val="112158"/>
                </a:solidFill>
                <a:latin typeface="Albert Sans"/>
                <a:ea typeface="Albert Sans"/>
                <a:cs typeface="Albert Sans"/>
                <a:sym typeface="Albert Sans"/>
              </a:rPr>
              <a:t>Eficiencia</a:t>
            </a:r>
            <a:r>
              <a:rPr lang="en" sz="1600">
                <a:solidFill>
                  <a:srgbClr val="112158"/>
                </a:solidFill>
                <a:latin typeface="Albert Sans"/>
                <a:ea typeface="Albert Sans"/>
                <a:cs typeface="Albert Sans"/>
                <a:sym typeface="Albert Sans"/>
              </a:rPr>
              <a:t>: La limpieza de datos adecuada ahorra tiempo en las etapas posteriores del análisis.</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b="1" lang="en" sz="1600">
                <a:solidFill>
                  <a:srgbClr val="112158"/>
                </a:solidFill>
                <a:latin typeface="Albert Sans"/>
                <a:ea typeface="Albert Sans"/>
                <a:cs typeface="Albert Sans"/>
                <a:sym typeface="Albert Sans"/>
              </a:rPr>
              <a:t>Integración de Datos</a:t>
            </a:r>
            <a:r>
              <a:rPr lang="en" sz="1600">
                <a:solidFill>
                  <a:srgbClr val="112158"/>
                </a:solidFill>
                <a:latin typeface="Albert Sans"/>
                <a:ea typeface="Albert Sans"/>
                <a:cs typeface="Albert Sans"/>
                <a:sym typeface="Albert Sans"/>
              </a:rPr>
              <a:t>: Es necesario tener datos limpios para combinar información de diferentes fuentes.</a:t>
            </a:r>
            <a:endParaRPr sz="1600">
              <a:solidFill>
                <a:srgbClr val="112158"/>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41"/>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Un primer ejemplo</a:t>
            </a:r>
            <a:endParaRPr b="1" sz="3000">
              <a:solidFill>
                <a:srgbClr val="112158"/>
              </a:solidFill>
              <a:latin typeface="Epilogue"/>
              <a:ea typeface="Epilogue"/>
              <a:cs typeface="Epilogue"/>
              <a:sym typeface="Epilogue"/>
            </a:endParaRPr>
          </a:p>
        </p:txBody>
      </p:sp>
      <p:sp>
        <p:nvSpPr>
          <p:cNvPr id="314" name="Google Shape;314;p4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C</a:t>
            </a:r>
            <a:r>
              <a:rPr lang="en" sz="1600">
                <a:solidFill>
                  <a:srgbClr val="112158"/>
                </a:solidFill>
                <a:latin typeface="Albert Sans"/>
                <a:ea typeface="Albert Sans"/>
                <a:cs typeface="Albert Sans"/>
                <a:sym typeface="Albert Sans"/>
              </a:rPr>
              <a:t>onsidere un conjunto de datos que incluye la columna de sexo. </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Si los datos se rellenan manualmente, existe la posibilidad de que la columna de datos contenga registros de </a:t>
            </a:r>
            <a:r>
              <a:rPr lang="en" sz="1500">
                <a:solidFill>
                  <a:srgbClr val="112158"/>
                </a:solidFill>
                <a:latin typeface="Albert Sans"/>
                <a:ea typeface="Albert Sans"/>
                <a:cs typeface="Albert Sans"/>
                <a:sym typeface="Albert Sans"/>
              </a:rPr>
              <a:t>‘male’ ‘female’, ‘M’, ‘F’, ‘Male’, ‘Female’, ‘MALE’, ‘FEMALE’</a:t>
            </a:r>
            <a:r>
              <a:rPr lang="en" sz="1500">
                <a:solidFill>
                  <a:srgbClr val="112158"/>
                </a:solidFill>
                <a:latin typeface="Albert Sans"/>
                <a:ea typeface="Albert Sans"/>
                <a:cs typeface="Albert Sans"/>
                <a:sym typeface="Albert Sans"/>
              </a:rPr>
              <a:t>, etc. </a:t>
            </a:r>
            <a:endParaRPr sz="15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Al analizar esta columna, todos estos valores se considerarán distintos. Pero, en realidad, </a:t>
            </a:r>
            <a:r>
              <a:rPr lang="en" sz="1500">
                <a:solidFill>
                  <a:srgbClr val="112158"/>
                </a:solidFill>
                <a:latin typeface="Albert Sans"/>
                <a:ea typeface="Albert Sans"/>
                <a:cs typeface="Albert Sans"/>
                <a:sym typeface="Albert Sans"/>
              </a:rPr>
              <a:t>‘Male’, ‘M’, ‘male’, and ‘MALE’</a:t>
            </a:r>
            <a:r>
              <a:rPr lang="en" sz="1500">
                <a:solidFill>
                  <a:srgbClr val="112158"/>
                </a:solidFill>
                <a:latin typeface="Albert Sans"/>
                <a:ea typeface="Albert Sans"/>
                <a:cs typeface="Albert Sans"/>
                <a:sym typeface="Albert Sans"/>
              </a:rPr>
              <a:t> se refieren a lo mismo. </a:t>
            </a:r>
            <a:endParaRPr sz="1500">
              <a:solidFill>
                <a:srgbClr val="112158"/>
              </a:solidFill>
              <a:latin typeface="Albert Sans"/>
              <a:ea typeface="Albert Sans"/>
              <a:cs typeface="Albert Sans"/>
              <a:sym typeface="Albert Sans"/>
            </a:endParaRPr>
          </a:p>
          <a:p>
            <a:pPr indent="-323850" lvl="0" marL="4572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Otros registros incluyen fechas, unidades de medida, y por supuesto, su respectiva codificación.</a:t>
            </a:r>
            <a:endParaRPr sz="15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En l</a:t>
            </a:r>
            <a:r>
              <a:rPr lang="en" sz="1600">
                <a:solidFill>
                  <a:srgbClr val="112158"/>
                </a:solidFill>
                <a:latin typeface="Albert Sans"/>
                <a:ea typeface="Albert Sans"/>
                <a:cs typeface="Albert Sans"/>
                <a:sym typeface="Albert Sans"/>
              </a:rPr>
              <a:t>a etapa de </a:t>
            </a:r>
            <a:r>
              <a:rPr b="1" lang="en" sz="1600">
                <a:solidFill>
                  <a:srgbClr val="112158"/>
                </a:solidFill>
                <a:latin typeface="Albert Sans"/>
                <a:ea typeface="Albert Sans"/>
                <a:cs typeface="Albert Sans"/>
                <a:sym typeface="Albert Sans"/>
              </a:rPr>
              <a:t>limpieza de datos</a:t>
            </a:r>
            <a:r>
              <a:rPr lang="en" sz="1600">
                <a:solidFill>
                  <a:srgbClr val="112158"/>
                </a:solidFill>
                <a:latin typeface="Albert Sans"/>
                <a:ea typeface="Albert Sans"/>
                <a:cs typeface="Albert Sans"/>
                <a:sym typeface="Albert Sans"/>
              </a:rPr>
              <a:t> se requiere identificar los formatos incorrectos y corregirlos.</a:t>
            </a:r>
            <a:endParaRPr sz="1500">
              <a:solidFill>
                <a:srgbClr val="112158"/>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42"/>
          <p:cNvPicPr preferRelativeResize="0"/>
          <p:nvPr/>
        </p:nvPicPr>
        <p:blipFill rotWithShape="1">
          <a:blip r:embed="rId3">
            <a:alphaModFix/>
          </a:blip>
          <a:srcRect b="0" l="15420" r="4553" t="0"/>
          <a:stretch/>
        </p:blipFill>
        <p:spPr>
          <a:xfrm>
            <a:off x="1052700" y="198113"/>
            <a:ext cx="7038599" cy="4594875"/>
          </a:xfrm>
          <a:prstGeom prst="rect">
            <a:avLst/>
          </a:prstGeom>
          <a:noFill/>
          <a:ln>
            <a:noFill/>
          </a:ln>
        </p:spPr>
      </p:pic>
      <p:sp>
        <p:nvSpPr>
          <p:cNvPr id="321" name="Google Shape;321;p42"/>
          <p:cNvSpPr txBox="1"/>
          <p:nvPr>
            <p:ph type="title"/>
          </p:nvPr>
        </p:nvSpPr>
        <p:spPr>
          <a:xfrm>
            <a:off x="3334250" y="1857450"/>
            <a:ext cx="2111700" cy="1276200"/>
          </a:xfrm>
          <a:prstGeom prst="rect">
            <a:avLst/>
          </a:prstGeom>
          <a:solidFill>
            <a:schemeClr val="accent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Albert Sans"/>
                <a:ea typeface="Albert Sans"/>
                <a:cs typeface="Albert Sans"/>
                <a:sym typeface="Albert Sans"/>
              </a:rPr>
              <a:t>Data </a:t>
            </a:r>
            <a:r>
              <a:rPr lang="en" sz="2800">
                <a:latin typeface="Albert Sans"/>
                <a:ea typeface="Albert Sans"/>
                <a:cs typeface="Albert Sans"/>
                <a:sym typeface="Albert Sans"/>
              </a:rPr>
              <a:t>c</a:t>
            </a:r>
            <a:r>
              <a:rPr lang="en" sz="2800">
                <a:latin typeface="Albert Sans"/>
                <a:ea typeface="Albert Sans"/>
                <a:cs typeface="Albert Sans"/>
                <a:sym typeface="Albert Sans"/>
              </a:rPr>
              <a:t>leaning </a:t>
            </a:r>
            <a:r>
              <a:rPr lang="en" sz="2800">
                <a:latin typeface="Albert Sans"/>
                <a:ea typeface="Albert Sans"/>
                <a:cs typeface="Albert Sans"/>
                <a:sym typeface="Albert Sans"/>
              </a:rPr>
              <a:t>p</a:t>
            </a:r>
            <a:r>
              <a:rPr lang="en" sz="2800">
                <a:latin typeface="Albert Sans"/>
                <a:ea typeface="Albert Sans"/>
                <a:cs typeface="Albert Sans"/>
                <a:sym typeface="Albert Sans"/>
              </a:rPr>
              <a:t>rocess</a:t>
            </a:r>
            <a:endParaRPr sz="2800">
              <a:latin typeface="Albert Sans"/>
              <a:ea typeface="Albert Sans"/>
              <a:cs typeface="Albert Sans"/>
              <a:sym typeface="Albert Sans"/>
            </a:endParaRPr>
          </a:p>
        </p:txBody>
      </p:sp>
      <p:sp>
        <p:nvSpPr>
          <p:cNvPr id="322" name="Google Shape;322;p42"/>
          <p:cNvSpPr txBox="1"/>
          <p:nvPr/>
        </p:nvSpPr>
        <p:spPr>
          <a:xfrm>
            <a:off x="0" y="4792750"/>
            <a:ext cx="91440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C3B1"/>
                </a:solidFill>
                <a:latin typeface="Epilogue"/>
                <a:ea typeface="Epilogue"/>
                <a:cs typeface="Epilogue"/>
                <a:sym typeface="Epilogue"/>
              </a:rPr>
              <a:t>https://www.knowledgehut.com/blog/data-science/data-cleaning#data-cleaning-process-[in-8-steps]-%C2%A0</a:t>
            </a:r>
            <a:endParaRPr sz="800">
              <a:solidFill>
                <a:srgbClr val="00C3B1"/>
              </a:solidFill>
              <a:latin typeface="Epilogue"/>
              <a:ea typeface="Epilogue"/>
              <a:cs typeface="Epilogue"/>
              <a:sym typeface="Epilog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43"/>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419100" lvl="0" marL="457200" rtl="0" algn="ctr">
              <a:spcBef>
                <a:spcPts val="0"/>
              </a:spcBef>
              <a:spcAft>
                <a:spcPts val="0"/>
              </a:spcAft>
              <a:buClr>
                <a:srgbClr val="112158"/>
              </a:buClr>
              <a:buSzPts val="3000"/>
              <a:buFont typeface="Epilogue"/>
              <a:buAutoNum type="arabicPeriod"/>
            </a:pPr>
            <a:r>
              <a:rPr b="1" lang="en" sz="3000">
                <a:solidFill>
                  <a:srgbClr val="112158"/>
                </a:solidFill>
                <a:latin typeface="Epilogue"/>
                <a:ea typeface="Epilogue"/>
                <a:cs typeface="Epilogue"/>
                <a:sym typeface="Epilogue"/>
              </a:rPr>
              <a:t>Eliminar duplicados</a:t>
            </a:r>
            <a:endParaRPr b="1" sz="3000">
              <a:solidFill>
                <a:srgbClr val="112158"/>
              </a:solidFill>
              <a:latin typeface="Epilogue"/>
              <a:ea typeface="Epilogue"/>
              <a:cs typeface="Epilogue"/>
              <a:sym typeface="Epilogue"/>
            </a:endParaRPr>
          </a:p>
        </p:txBody>
      </p:sp>
      <p:sp>
        <p:nvSpPr>
          <p:cNvPr id="329" name="Google Shape;329;p4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Al trabajar con grandes conjuntos de datos, o incluso múltiples fuentes de datos, es probable que los </a:t>
            </a:r>
            <a:r>
              <a:rPr b="1" lang="en" sz="1800">
                <a:solidFill>
                  <a:srgbClr val="112158"/>
                </a:solidFill>
                <a:latin typeface="Albert Sans"/>
                <a:ea typeface="Albert Sans"/>
                <a:cs typeface="Albert Sans"/>
                <a:sym typeface="Albert Sans"/>
              </a:rPr>
              <a:t>datos</a:t>
            </a:r>
            <a:r>
              <a:rPr lang="en" sz="1600">
                <a:solidFill>
                  <a:srgbClr val="112158"/>
                </a:solidFill>
                <a:latin typeface="Albert Sans"/>
                <a:ea typeface="Albert Sans"/>
                <a:cs typeface="Albert Sans"/>
                <a:sym typeface="Albert Sans"/>
              </a:rPr>
              <a:t> incluyan valores duplicados.</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Estos valores duplicados añaden redundancia y pueden hacer que el análisis sea incorrecto. Los números duplicados en un conjunto de datos darán un recuento mayor que el número real.</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Por otro lado, en algunas circunstancias se requiere tal duplicidad, ya que el objetivo podría ser estudiar la ocurrencia de eventos.</a:t>
            </a:r>
            <a:endParaRPr sz="1600">
              <a:solidFill>
                <a:srgbClr val="112158"/>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44"/>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112158"/>
                </a:solidFill>
                <a:latin typeface="Albert Sans"/>
                <a:ea typeface="Albert Sans"/>
                <a:cs typeface="Albert Sans"/>
                <a:sym typeface="Albert Sans"/>
              </a:rPr>
              <a:t>Cadena de búsqueda: </a:t>
            </a:r>
            <a:r>
              <a:rPr lang="en" sz="1700">
                <a:solidFill>
                  <a:srgbClr val="112158"/>
                </a:solidFill>
                <a:latin typeface="Albert Sans"/>
                <a:ea typeface="Albert Sans"/>
                <a:cs typeface="Albert Sans"/>
                <a:sym typeface="Albert Sans"/>
              </a:rPr>
              <a:t>exergam* OR “rehabilitation gam*” OR “active video gam*” OR “physical gam*” OR “virtual reality exercis*” OR freegam*</a:t>
            </a:r>
            <a:endParaRPr sz="1700">
              <a:solidFill>
                <a:srgbClr val="112158"/>
              </a:solidFill>
              <a:latin typeface="Albert Sans"/>
              <a:ea typeface="Albert Sans"/>
              <a:cs typeface="Albert Sans"/>
              <a:sym typeface="Albert Sans"/>
            </a:endParaRPr>
          </a:p>
        </p:txBody>
      </p:sp>
      <p:pic>
        <p:nvPicPr>
          <p:cNvPr id="336" name="Google Shape;336;p44"/>
          <p:cNvPicPr preferRelativeResize="0"/>
          <p:nvPr/>
        </p:nvPicPr>
        <p:blipFill rotWithShape="1">
          <a:blip r:embed="rId3">
            <a:alphaModFix/>
          </a:blip>
          <a:srcRect b="50490" l="0" r="0" t="0"/>
          <a:stretch/>
        </p:blipFill>
        <p:spPr>
          <a:xfrm>
            <a:off x="4500426" y="2515925"/>
            <a:ext cx="4440560" cy="1978635"/>
          </a:xfrm>
          <a:prstGeom prst="rect">
            <a:avLst/>
          </a:prstGeom>
          <a:noFill/>
          <a:ln>
            <a:noFill/>
          </a:ln>
        </p:spPr>
      </p:pic>
      <p:pic>
        <p:nvPicPr>
          <p:cNvPr id="337" name="Google Shape;337;p44"/>
          <p:cNvPicPr preferRelativeResize="0"/>
          <p:nvPr/>
        </p:nvPicPr>
        <p:blipFill rotWithShape="1">
          <a:blip r:embed="rId4">
            <a:alphaModFix/>
          </a:blip>
          <a:srcRect b="46091" l="0" r="0" t="0"/>
          <a:stretch/>
        </p:blipFill>
        <p:spPr>
          <a:xfrm>
            <a:off x="203012" y="2517192"/>
            <a:ext cx="4106848" cy="2340057"/>
          </a:xfrm>
          <a:prstGeom prst="rect">
            <a:avLst/>
          </a:prstGeom>
          <a:noFill/>
          <a:ln>
            <a:noFill/>
          </a:ln>
        </p:spPr>
      </p:pic>
      <p:pic>
        <p:nvPicPr>
          <p:cNvPr id="338" name="Google Shape;338;p44"/>
          <p:cNvPicPr preferRelativeResize="0"/>
          <p:nvPr/>
        </p:nvPicPr>
        <p:blipFill>
          <a:blip r:embed="rId5">
            <a:alphaModFix/>
          </a:blip>
          <a:stretch>
            <a:fillRect/>
          </a:stretch>
        </p:blipFill>
        <p:spPr>
          <a:xfrm>
            <a:off x="5904870" y="1502580"/>
            <a:ext cx="1631650" cy="1013340"/>
          </a:xfrm>
          <a:prstGeom prst="rect">
            <a:avLst/>
          </a:prstGeom>
          <a:noFill/>
          <a:ln>
            <a:noFill/>
          </a:ln>
        </p:spPr>
      </p:pic>
      <p:pic>
        <p:nvPicPr>
          <p:cNvPr id="339" name="Google Shape;339;p44"/>
          <p:cNvPicPr preferRelativeResize="0"/>
          <p:nvPr/>
        </p:nvPicPr>
        <p:blipFill>
          <a:blip r:embed="rId6">
            <a:alphaModFix/>
          </a:blip>
          <a:stretch>
            <a:fillRect/>
          </a:stretch>
        </p:blipFill>
        <p:spPr>
          <a:xfrm>
            <a:off x="1256594" y="1722894"/>
            <a:ext cx="1999649"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5"/>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112158"/>
                </a:solidFill>
                <a:latin typeface="Epilogue"/>
                <a:ea typeface="Epilogue"/>
                <a:cs typeface="Epilogue"/>
                <a:sym typeface="Epilogue"/>
              </a:rPr>
              <a:t>2. </a:t>
            </a:r>
            <a:r>
              <a:rPr b="1" lang="en" sz="3000">
                <a:solidFill>
                  <a:srgbClr val="112158"/>
                </a:solidFill>
                <a:latin typeface="Epilogue"/>
                <a:ea typeface="Epilogue"/>
                <a:cs typeface="Epilogue"/>
                <a:sym typeface="Epilogue"/>
              </a:rPr>
              <a:t>Eliminar datos irrelevantes</a:t>
            </a:r>
            <a:endParaRPr b="1" sz="3000">
              <a:solidFill>
                <a:srgbClr val="112158"/>
              </a:solidFill>
              <a:latin typeface="Epilogue"/>
              <a:ea typeface="Epilogue"/>
              <a:cs typeface="Epilogue"/>
              <a:sym typeface="Epilogue"/>
            </a:endParaRPr>
          </a:p>
        </p:txBody>
      </p:sp>
      <p:sp>
        <p:nvSpPr>
          <p:cNvPr id="346" name="Google Shape;346;p4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Imagine analizar el servicio posventa de un producto. Los </a:t>
            </a:r>
            <a:r>
              <a:rPr b="1" lang="en" sz="1600">
                <a:solidFill>
                  <a:srgbClr val="112158"/>
                </a:solidFill>
                <a:latin typeface="Albert Sans"/>
                <a:ea typeface="Albert Sans"/>
                <a:cs typeface="Albert Sans"/>
                <a:sym typeface="Albert Sans"/>
              </a:rPr>
              <a:t>datos</a:t>
            </a:r>
            <a:r>
              <a:rPr lang="en" sz="1600">
                <a:solidFill>
                  <a:srgbClr val="112158"/>
                </a:solidFill>
                <a:latin typeface="Albert Sans"/>
                <a:ea typeface="Albert Sans"/>
                <a:cs typeface="Albert Sans"/>
                <a:sym typeface="Albert Sans"/>
              </a:rPr>
              <a:t> contienen varios campos como la fecha de solicitud de servicio, el número único de solicitud de servicio, el número de serie del producto, el tipo de producto, la fecha de compra del producto, etc.</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Aunque los campos parecen </a:t>
            </a:r>
            <a:r>
              <a:rPr b="1" lang="en" sz="1600">
                <a:solidFill>
                  <a:schemeClr val="dk2"/>
                </a:solidFill>
                <a:latin typeface="Albert Sans"/>
                <a:ea typeface="Albert Sans"/>
                <a:cs typeface="Albert Sans"/>
                <a:sym typeface="Albert Sans"/>
              </a:rPr>
              <a:t>relevantes</a:t>
            </a:r>
            <a:r>
              <a:rPr lang="en" sz="1600">
                <a:solidFill>
                  <a:srgbClr val="112158"/>
                </a:solidFill>
                <a:latin typeface="Albert Sans"/>
                <a:ea typeface="Albert Sans"/>
                <a:cs typeface="Albert Sans"/>
                <a:sym typeface="Albert Sans"/>
              </a:rPr>
              <a:t>, los </a:t>
            </a:r>
            <a:r>
              <a:rPr b="1" lang="en" sz="1600">
                <a:solidFill>
                  <a:srgbClr val="112158"/>
                </a:solidFill>
                <a:latin typeface="Albert Sans"/>
                <a:ea typeface="Albert Sans"/>
                <a:cs typeface="Albert Sans"/>
                <a:sym typeface="Albert Sans"/>
              </a:rPr>
              <a:t>datos </a:t>
            </a:r>
            <a:r>
              <a:rPr lang="en" sz="1600">
                <a:solidFill>
                  <a:srgbClr val="112158"/>
                </a:solidFill>
                <a:latin typeface="Albert Sans"/>
                <a:ea typeface="Albert Sans"/>
                <a:cs typeface="Albert Sans"/>
                <a:sym typeface="Albert Sans"/>
              </a:rPr>
              <a:t>también pueden contener otros campos como: atendido por (nombre de la persona que inició la solicitud de servicio), ubicación del centro de servicio, detalles de contacto del cliente, etc., que podrían no ser útiles. Comúnmente, es la comprobación a nivel columna (atributos) que se realiza inicialmente.</a:t>
            </a:r>
            <a:endParaRPr sz="1600">
              <a:solidFill>
                <a:srgbClr val="112158"/>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6"/>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112158"/>
                </a:solidFill>
                <a:latin typeface="Epilogue"/>
                <a:ea typeface="Epilogue"/>
                <a:cs typeface="Epilogue"/>
                <a:sym typeface="Epilogue"/>
              </a:rPr>
              <a:t>2. Eliminar datos irrelevantes</a:t>
            </a:r>
            <a:endParaRPr b="1" sz="3000">
              <a:solidFill>
                <a:srgbClr val="112158"/>
              </a:solidFill>
              <a:latin typeface="Epilogue"/>
              <a:ea typeface="Epilogue"/>
              <a:cs typeface="Epilogue"/>
              <a:sym typeface="Epilogue"/>
            </a:endParaRPr>
          </a:p>
        </p:txBody>
      </p:sp>
      <p:sp>
        <p:nvSpPr>
          <p:cNvPr id="353" name="Google Shape;353;p4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A continuación, se comprueban las filas (instancias). Supongamos que el cliente visitó el centro de servicio y se le pidió que volviera al cabo de 3 días para recoger el producto reparado. En este caso, habría dos registros diferentes que representan el mismo número de servicio.</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Para el primer registro, el tipo de servicio es "primera visita" y el tipo de servicio es "recogida" para el segundo registro. Se puede agregar un campo nuevo para combinar la información, en este problema el estado de la solicitud.</a:t>
            </a:r>
            <a:endParaRPr sz="15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Para eliminar datos irrelevantes durante esta etapa, es importante comprender tales </a:t>
            </a:r>
            <a:r>
              <a:rPr b="1" lang="en" sz="1600">
                <a:solidFill>
                  <a:srgbClr val="112158"/>
                </a:solidFill>
                <a:latin typeface="Albert Sans"/>
                <a:ea typeface="Albert Sans"/>
                <a:cs typeface="Albert Sans"/>
                <a:sym typeface="Albert Sans"/>
              </a:rPr>
              <a:t>datos</a:t>
            </a:r>
            <a:r>
              <a:rPr lang="en" sz="1600">
                <a:solidFill>
                  <a:srgbClr val="112158"/>
                </a:solidFill>
                <a:latin typeface="Albert Sans"/>
                <a:ea typeface="Albert Sans"/>
                <a:cs typeface="Albert Sans"/>
                <a:sym typeface="Albert Sans"/>
              </a:rPr>
              <a:t> y el planteamiento del problema.</a:t>
            </a:r>
            <a:endParaRPr sz="1600">
              <a:solidFill>
                <a:srgbClr val="112158"/>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9" name="Google Shape;359;p47"/>
          <p:cNvPicPr preferRelativeResize="0"/>
          <p:nvPr/>
        </p:nvPicPr>
        <p:blipFill>
          <a:blip r:embed="rId3">
            <a:alphaModFix/>
          </a:blip>
          <a:stretch>
            <a:fillRect/>
          </a:stretch>
        </p:blipFill>
        <p:spPr>
          <a:xfrm>
            <a:off x="5214000" y="1586901"/>
            <a:ext cx="3930000" cy="2998675"/>
          </a:xfrm>
          <a:prstGeom prst="rect">
            <a:avLst/>
          </a:prstGeom>
          <a:noFill/>
          <a:ln>
            <a:noFill/>
          </a:ln>
        </p:spPr>
      </p:pic>
      <p:pic>
        <p:nvPicPr>
          <p:cNvPr id="360" name="Google Shape;360;p47"/>
          <p:cNvPicPr preferRelativeResize="0"/>
          <p:nvPr/>
        </p:nvPicPr>
        <p:blipFill>
          <a:blip r:embed="rId4">
            <a:alphaModFix/>
          </a:blip>
          <a:stretch>
            <a:fillRect/>
          </a:stretch>
        </p:blipFill>
        <p:spPr>
          <a:xfrm>
            <a:off x="0" y="2094626"/>
            <a:ext cx="4986624" cy="1907575"/>
          </a:xfrm>
          <a:prstGeom prst="rect">
            <a:avLst/>
          </a:prstGeom>
          <a:noFill/>
          <a:ln>
            <a:noFill/>
          </a:ln>
        </p:spPr>
      </p:pic>
      <p:sp>
        <p:nvSpPr>
          <p:cNvPr id="361" name="Google Shape;361;p4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2"/>
                </a:solidFill>
                <a:latin typeface="Epilogue"/>
                <a:ea typeface="Epilogue"/>
                <a:cs typeface="Epilogue"/>
                <a:sym typeface="Epilogue"/>
              </a:rPr>
              <a:t>desde otra perspectiva, considerar solo datos relevantes</a:t>
            </a:r>
            <a:endParaRPr b="1" sz="2300">
              <a:solidFill>
                <a:schemeClr val="dk2"/>
              </a:solidFill>
              <a:latin typeface="Epilogue"/>
              <a:ea typeface="Epilogue"/>
              <a:cs typeface="Epilogue"/>
              <a:sym typeface="Epilog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48"/>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3. Estandarización</a:t>
            </a:r>
            <a:endParaRPr b="1" sz="3000">
              <a:solidFill>
                <a:srgbClr val="112158"/>
              </a:solidFill>
              <a:latin typeface="Epilogue"/>
              <a:ea typeface="Epilogue"/>
              <a:cs typeface="Epilogue"/>
              <a:sym typeface="Epilogue"/>
            </a:endParaRPr>
          </a:p>
        </p:txBody>
      </p:sp>
      <p:sp>
        <p:nvSpPr>
          <p:cNvPr id="368" name="Google Shape;368;p4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Asegurarse de que el </a:t>
            </a:r>
            <a:r>
              <a:rPr b="1" lang="en" sz="1600">
                <a:solidFill>
                  <a:schemeClr val="dk2"/>
                </a:solidFill>
                <a:latin typeface="Albert Sans"/>
                <a:ea typeface="Albert Sans"/>
                <a:cs typeface="Albert Sans"/>
                <a:sym typeface="Albert Sans"/>
              </a:rPr>
              <a:t>texto</a:t>
            </a:r>
            <a:r>
              <a:rPr lang="en" sz="1600">
                <a:solidFill>
                  <a:srgbClr val="112158"/>
                </a:solidFill>
                <a:latin typeface="Albert Sans"/>
                <a:ea typeface="Albert Sans"/>
                <a:cs typeface="Albert Sans"/>
                <a:sym typeface="Albert Sans"/>
              </a:rPr>
              <a:t> de los </a:t>
            </a:r>
            <a:r>
              <a:rPr b="1" lang="en" sz="1600">
                <a:solidFill>
                  <a:srgbClr val="112158"/>
                </a:solidFill>
                <a:latin typeface="Albert Sans"/>
                <a:ea typeface="Albert Sans"/>
                <a:cs typeface="Albert Sans"/>
                <a:sym typeface="Albert Sans"/>
              </a:rPr>
              <a:t>datos</a:t>
            </a:r>
            <a:r>
              <a:rPr lang="en" sz="1600">
                <a:solidFill>
                  <a:srgbClr val="112158"/>
                </a:solidFill>
                <a:latin typeface="Albert Sans"/>
                <a:ea typeface="Albert Sans"/>
                <a:cs typeface="Albert Sans"/>
                <a:sym typeface="Albert Sans"/>
              </a:rPr>
              <a:t> es coherente. Lo mismo aplica para </a:t>
            </a:r>
            <a:r>
              <a:rPr b="1" lang="en" sz="1600">
                <a:solidFill>
                  <a:schemeClr val="lt2"/>
                </a:solidFill>
                <a:latin typeface="Albert Sans"/>
                <a:ea typeface="Albert Sans"/>
                <a:cs typeface="Albert Sans"/>
                <a:sym typeface="Albert Sans"/>
              </a:rPr>
              <a:t>datos numéricos</a:t>
            </a:r>
            <a:r>
              <a:rPr lang="en" sz="1600">
                <a:solidFill>
                  <a:srgbClr val="112158"/>
                </a:solidFill>
                <a:latin typeface="Albert Sans"/>
                <a:ea typeface="Albert Sans"/>
                <a:cs typeface="Albert Sans"/>
                <a:sym typeface="Albert Sans"/>
              </a:rPr>
              <a:t>.</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Por ejemplo: tener como nombre de columna "Total-ventas" y "total ventas" es diferente (pese a que la mayoría de los lenguajes de programación ya distinguen entre mayúsculas y minúsculas). </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Se puede optar por el uso de estándares definidos.</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Por ejemplo,</a:t>
            </a:r>
            <a:r>
              <a:rPr i="1" lang="en" sz="1500">
                <a:solidFill>
                  <a:srgbClr val="112158"/>
                </a:solidFill>
                <a:latin typeface="Albert Sans"/>
                <a:ea typeface="Albert Sans"/>
                <a:cs typeface="Albert Sans"/>
                <a:sym typeface="Albert Sans"/>
              </a:rPr>
              <a:t> </a:t>
            </a:r>
            <a:r>
              <a:rPr b="1" i="1" lang="en" sz="1500">
                <a:solidFill>
                  <a:schemeClr val="dk2"/>
                </a:solidFill>
                <a:latin typeface="Albert Sans"/>
                <a:ea typeface="Albert Sans"/>
                <a:cs typeface="Albert Sans"/>
                <a:sym typeface="Albert Sans"/>
              </a:rPr>
              <a:t>cobra case</a:t>
            </a:r>
            <a:r>
              <a:rPr lang="en" sz="1500">
                <a:solidFill>
                  <a:srgbClr val="112158"/>
                </a:solidFill>
                <a:latin typeface="Albert Sans"/>
                <a:ea typeface="Albert Sans"/>
                <a:cs typeface="Albert Sans"/>
                <a:sym typeface="Albert Sans"/>
              </a:rPr>
              <a:t> es un estilo de escritura en el que la primera letra de cada palabra se escribe en mayúscula, y cada espacio se sustituye por el caracter de subrayado (_). </a:t>
            </a:r>
            <a:endParaRPr sz="1500">
              <a:solidFill>
                <a:srgbClr val="112158"/>
              </a:solidFill>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4" name="Google Shape;374;p49"/>
          <p:cNvPicPr preferRelativeResize="0"/>
          <p:nvPr/>
        </p:nvPicPr>
        <p:blipFill rotWithShape="1">
          <a:blip r:embed="rId3">
            <a:alphaModFix/>
          </a:blip>
          <a:srcRect b="4892" l="3107" r="4128" t="6955"/>
          <a:stretch/>
        </p:blipFill>
        <p:spPr>
          <a:xfrm>
            <a:off x="1819488" y="367113"/>
            <a:ext cx="5505024" cy="4256875"/>
          </a:xfrm>
          <a:prstGeom prst="rect">
            <a:avLst/>
          </a:prstGeom>
          <a:noFill/>
          <a:ln>
            <a:noFill/>
          </a:ln>
        </p:spPr>
      </p:pic>
      <p:sp>
        <p:nvSpPr>
          <p:cNvPr id="375" name="Google Shape;375;p49"/>
          <p:cNvSpPr txBox="1"/>
          <p:nvPr/>
        </p:nvSpPr>
        <p:spPr>
          <a:xfrm>
            <a:off x="0" y="4792750"/>
            <a:ext cx="91440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C3B1"/>
                </a:solidFill>
                <a:latin typeface="Epilogue"/>
                <a:ea typeface="Epilogue"/>
                <a:cs typeface="Epilogue"/>
                <a:sym typeface="Epilogue"/>
              </a:rPr>
              <a:t>https://www.packal.org/workflow/code-case</a:t>
            </a:r>
            <a:endParaRPr sz="800">
              <a:solidFill>
                <a:srgbClr val="00C3B1"/>
              </a:solidFill>
              <a:latin typeface="Epilogue"/>
              <a:ea typeface="Epilogue"/>
              <a:cs typeface="Epilogue"/>
              <a:sym typeface="Epilog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2" type="title"/>
          </p:nvPr>
        </p:nvSpPr>
        <p:spPr>
          <a:xfrm>
            <a:off x="4048350" y="1035200"/>
            <a:ext cx="1047300" cy="9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229" name="Google Shape;229;p32"/>
          <p:cNvGrpSpPr/>
          <p:nvPr/>
        </p:nvGrpSpPr>
        <p:grpSpPr>
          <a:xfrm>
            <a:off x="7731792" y="683864"/>
            <a:ext cx="709214" cy="351346"/>
            <a:chOff x="7731792" y="683864"/>
            <a:chExt cx="709214" cy="351346"/>
          </a:xfrm>
        </p:grpSpPr>
        <p:pic>
          <p:nvPicPr>
            <p:cNvPr id="230" name="Google Shape;230;p32"/>
            <p:cNvPicPr preferRelativeResize="0"/>
            <p:nvPr/>
          </p:nvPicPr>
          <p:blipFill rotWithShape="1">
            <a:blip r:embed="rId3">
              <a:alphaModFix/>
            </a:blip>
            <a:srcRect b="16825" l="13625" r="22284" t="16222"/>
            <a:stretch/>
          </p:blipFill>
          <p:spPr>
            <a:xfrm>
              <a:off x="8083232" y="683864"/>
              <a:ext cx="357774" cy="351346"/>
            </a:xfrm>
            <a:prstGeom prst="rect">
              <a:avLst/>
            </a:prstGeom>
            <a:noFill/>
            <a:ln>
              <a:noFill/>
            </a:ln>
          </p:spPr>
        </p:pic>
        <p:pic>
          <p:nvPicPr>
            <p:cNvPr id="231" name="Google Shape;231;p32"/>
            <p:cNvPicPr preferRelativeResize="0"/>
            <p:nvPr/>
          </p:nvPicPr>
          <p:blipFill rotWithShape="1">
            <a:blip r:embed="rId4">
              <a:alphaModFix/>
            </a:blip>
            <a:srcRect b="16523" l="18541" r="17368" t="16523"/>
            <a:stretch/>
          </p:blipFill>
          <p:spPr>
            <a:xfrm>
              <a:off x="7731792" y="683864"/>
              <a:ext cx="357774" cy="351346"/>
            </a:xfrm>
            <a:prstGeom prst="rect">
              <a:avLst/>
            </a:prstGeom>
            <a:noFill/>
            <a:ln>
              <a:noFill/>
            </a:ln>
          </p:spPr>
        </p:pic>
      </p:grpSp>
      <p:pic>
        <p:nvPicPr>
          <p:cNvPr id="232" name="Google Shape;232;p32"/>
          <p:cNvPicPr preferRelativeResize="0"/>
          <p:nvPr/>
        </p:nvPicPr>
        <p:blipFill rotWithShape="1">
          <a:blip r:embed="rId3">
            <a:alphaModFix/>
          </a:blip>
          <a:srcRect b="16825" l="13625" r="22284" t="16222"/>
          <a:stretch/>
        </p:blipFill>
        <p:spPr>
          <a:xfrm>
            <a:off x="7727549" y="1711192"/>
            <a:ext cx="357774" cy="351346"/>
          </a:xfrm>
          <a:prstGeom prst="rect">
            <a:avLst/>
          </a:prstGeom>
          <a:noFill/>
          <a:ln>
            <a:noFill/>
          </a:ln>
        </p:spPr>
      </p:pic>
      <p:grpSp>
        <p:nvGrpSpPr>
          <p:cNvPr id="233" name="Google Shape;233;p32"/>
          <p:cNvGrpSpPr/>
          <p:nvPr/>
        </p:nvGrpSpPr>
        <p:grpSpPr>
          <a:xfrm>
            <a:off x="6322547" y="1026306"/>
            <a:ext cx="709021" cy="693789"/>
            <a:chOff x="6322547" y="1123984"/>
            <a:chExt cx="709021" cy="693789"/>
          </a:xfrm>
        </p:grpSpPr>
        <p:pic>
          <p:nvPicPr>
            <p:cNvPr id="234" name="Google Shape;234;p32"/>
            <p:cNvPicPr preferRelativeResize="0"/>
            <p:nvPr/>
          </p:nvPicPr>
          <p:blipFill rotWithShape="1">
            <a:blip r:embed="rId3">
              <a:alphaModFix/>
            </a:blip>
            <a:srcRect b="16825" l="13625" r="22284" t="16222"/>
            <a:stretch/>
          </p:blipFill>
          <p:spPr>
            <a:xfrm>
              <a:off x="6673794" y="1123984"/>
              <a:ext cx="357774" cy="351346"/>
            </a:xfrm>
            <a:prstGeom prst="rect">
              <a:avLst/>
            </a:prstGeom>
            <a:noFill/>
            <a:ln>
              <a:noFill/>
            </a:ln>
          </p:spPr>
        </p:pic>
        <p:pic>
          <p:nvPicPr>
            <p:cNvPr id="235" name="Google Shape;235;p32"/>
            <p:cNvPicPr preferRelativeResize="0"/>
            <p:nvPr/>
          </p:nvPicPr>
          <p:blipFill rotWithShape="1">
            <a:blip r:embed="rId3">
              <a:alphaModFix/>
            </a:blip>
            <a:srcRect b="16825" l="13625" r="22284" t="16222"/>
            <a:stretch/>
          </p:blipFill>
          <p:spPr>
            <a:xfrm>
              <a:off x="6322547" y="1123984"/>
              <a:ext cx="357774" cy="351346"/>
            </a:xfrm>
            <a:prstGeom prst="rect">
              <a:avLst/>
            </a:prstGeom>
            <a:noFill/>
            <a:ln>
              <a:noFill/>
            </a:ln>
          </p:spPr>
        </p:pic>
        <p:pic>
          <p:nvPicPr>
            <p:cNvPr id="236" name="Google Shape;236;p32"/>
            <p:cNvPicPr preferRelativeResize="0"/>
            <p:nvPr/>
          </p:nvPicPr>
          <p:blipFill rotWithShape="1">
            <a:blip r:embed="rId3">
              <a:alphaModFix/>
            </a:blip>
            <a:srcRect b="16825" l="13625" r="22284" t="16222"/>
            <a:stretch/>
          </p:blipFill>
          <p:spPr>
            <a:xfrm>
              <a:off x="6673794" y="1466427"/>
              <a:ext cx="357774" cy="351346"/>
            </a:xfrm>
            <a:prstGeom prst="rect">
              <a:avLst/>
            </a:prstGeom>
            <a:noFill/>
            <a:ln>
              <a:noFill/>
            </a:ln>
          </p:spPr>
        </p:pic>
        <p:pic>
          <p:nvPicPr>
            <p:cNvPr id="237" name="Google Shape;237;p32"/>
            <p:cNvPicPr preferRelativeResize="0"/>
            <p:nvPr/>
          </p:nvPicPr>
          <p:blipFill rotWithShape="1">
            <a:blip r:embed="rId3">
              <a:alphaModFix/>
            </a:blip>
            <a:srcRect b="16825" l="13625" r="22284" t="16222"/>
            <a:stretch/>
          </p:blipFill>
          <p:spPr>
            <a:xfrm>
              <a:off x="6322547" y="1466427"/>
              <a:ext cx="357774" cy="351346"/>
            </a:xfrm>
            <a:prstGeom prst="rect">
              <a:avLst/>
            </a:prstGeom>
            <a:noFill/>
            <a:ln>
              <a:noFill/>
            </a:ln>
          </p:spPr>
        </p:pic>
      </p:grpSp>
      <p:pic>
        <p:nvPicPr>
          <p:cNvPr id="238" name="Google Shape;238;p32"/>
          <p:cNvPicPr preferRelativeResize="0"/>
          <p:nvPr/>
        </p:nvPicPr>
        <p:blipFill rotWithShape="1">
          <a:blip r:embed="rId4">
            <a:alphaModFix/>
          </a:blip>
          <a:srcRect b="16523" l="18541" r="17368" t="16523"/>
          <a:stretch/>
        </p:blipFill>
        <p:spPr>
          <a:xfrm>
            <a:off x="8078796" y="3423404"/>
            <a:ext cx="357774" cy="351346"/>
          </a:xfrm>
          <a:prstGeom prst="rect">
            <a:avLst/>
          </a:prstGeom>
          <a:noFill/>
          <a:ln>
            <a:noFill/>
          </a:ln>
        </p:spPr>
      </p:pic>
      <p:sp>
        <p:nvSpPr>
          <p:cNvPr id="239" name="Google Shape;239;p32"/>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6359455" y="1401613"/>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nvSpPr>
        <p:spPr>
          <a:xfrm>
            <a:off x="0" y="2308700"/>
            <a:ext cx="9144000" cy="154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112158"/>
                </a:solidFill>
                <a:latin typeface="Epilogue"/>
                <a:ea typeface="Epilogue"/>
                <a:cs typeface="Epilogue"/>
                <a:sym typeface="Epilogue"/>
              </a:rPr>
              <a:t>Procesamiento</a:t>
            </a:r>
            <a:endParaRPr b="1" sz="4500">
              <a:solidFill>
                <a:srgbClr val="112158"/>
              </a:solidFill>
              <a:latin typeface="Epilogue"/>
              <a:ea typeface="Epilogue"/>
              <a:cs typeface="Epilogue"/>
              <a:sym typeface="Epilog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50"/>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4. Conversión de tipo de datos</a:t>
            </a:r>
            <a:endParaRPr b="1" sz="3000">
              <a:solidFill>
                <a:srgbClr val="112158"/>
              </a:solidFill>
              <a:latin typeface="Epilogue"/>
              <a:ea typeface="Epilogue"/>
              <a:cs typeface="Epilogue"/>
              <a:sym typeface="Epilogue"/>
            </a:endParaRPr>
          </a:p>
        </p:txBody>
      </p:sp>
      <p:sp>
        <p:nvSpPr>
          <p:cNvPr id="382" name="Google Shape;382;p5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Algunos lenguajes intentan adivinar los </a:t>
            </a:r>
            <a:r>
              <a:rPr b="1" lang="en" sz="1600">
                <a:solidFill>
                  <a:srgbClr val="112158"/>
                </a:solidFill>
                <a:latin typeface="Albert Sans"/>
                <a:ea typeface="Albert Sans"/>
                <a:cs typeface="Albert Sans"/>
                <a:sym typeface="Albert Sans"/>
              </a:rPr>
              <a:t>tipos de datos</a:t>
            </a:r>
            <a:r>
              <a:rPr lang="en" sz="1600">
                <a:solidFill>
                  <a:srgbClr val="112158"/>
                </a:solidFill>
                <a:latin typeface="Albert Sans"/>
                <a:ea typeface="Albert Sans"/>
                <a:cs typeface="Albert Sans"/>
                <a:sym typeface="Albert Sans"/>
              </a:rPr>
              <a:t>; en su mayor parte, tiene éxito, pero ocasionalmente hay que brindar un poco de ayuda.</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Los </a:t>
            </a:r>
            <a:r>
              <a:rPr b="1" lang="en" sz="1600">
                <a:solidFill>
                  <a:srgbClr val="112158"/>
                </a:solidFill>
                <a:latin typeface="Albert Sans"/>
                <a:ea typeface="Albert Sans"/>
                <a:cs typeface="Albert Sans"/>
                <a:sym typeface="Albert Sans"/>
              </a:rPr>
              <a:t>tipos de datos </a:t>
            </a:r>
            <a:r>
              <a:rPr lang="en" sz="1600">
                <a:solidFill>
                  <a:srgbClr val="112158"/>
                </a:solidFill>
                <a:latin typeface="Albert Sans"/>
                <a:ea typeface="Albert Sans"/>
                <a:cs typeface="Albert Sans"/>
                <a:sym typeface="Albert Sans"/>
              </a:rPr>
              <a:t>más comunes en </a:t>
            </a:r>
            <a:r>
              <a:rPr b="1" lang="en" sz="1600">
                <a:solidFill>
                  <a:schemeClr val="dk2"/>
                </a:solidFill>
                <a:latin typeface="Albert Sans"/>
                <a:ea typeface="Albert Sans"/>
                <a:cs typeface="Albert Sans"/>
                <a:sym typeface="Albert Sans"/>
              </a:rPr>
              <a:t>bases de datos </a:t>
            </a:r>
            <a:r>
              <a:rPr lang="en" sz="1600">
                <a:solidFill>
                  <a:srgbClr val="112158"/>
                </a:solidFill>
                <a:latin typeface="Albert Sans"/>
                <a:ea typeface="Albert Sans"/>
                <a:cs typeface="Albert Sans"/>
                <a:sym typeface="Albert Sans"/>
              </a:rPr>
              <a:t>son los tipos de texto, numéricos y de fecha. </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Como texto se pueden aceptar valores mixtos, incluidos alfabetos, ‘dígitos’ o incluso caracteres especiales.</a:t>
            </a:r>
            <a:endParaRPr sz="15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Los tipos numéricos contienen valores enteros o números de punto flotante, y las operaciones matemáticas dependen de su consistencia.</a:t>
            </a:r>
            <a:endParaRPr sz="15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En algunos casos, datos numéricos deben expresarse como textos.</a:t>
            </a:r>
            <a:endParaRPr sz="15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Las fechas se pueden representar en diferentes formatos: </a:t>
            </a:r>
            <a:r>
              <a:rPr lang="en" sz="1500">
                <a:solidFill>
                  <a:schemeClr val="dk1"/>
                </a:solidFill>
                <a:latin typeface="Albert Sans"/>
                <a:ea typeface="Albert Sans"/>
                <a:cs typeface="Albert Sans"/>
                <a:sym typeface="Albert Sans"/>
              </a:rPr>
              <a:t>2023/09/12, </a:t>
            </a:r>
            <a:r>
              <a:rPr lang="en" sz="1500">
                <a:solidFill>
                  <a:srgbClr val="112158"/>
                </a:solidFill>
                <a:latin typeface="Albert Sans"/>
                <a:ea typeface="Albert Sans"/>
                <a:cs typeface="Albert Sans"/>
                <a:sym typeface="Albert Sans"/>
              </a:rPr>
              <a:t>12 de septiembre de 2023, 12-09-2023, 1694494930000.</a:t>
            </a:r>
            <a:endParaRPr sz="1500">
              <a:solidFill>
                <a:srgbClr val="112158"/>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8" name="Google Shape;388;p51"/>
          <p:cNvPicPr preferRelativeResize="0"/>
          <p:nvPr/>
        </p:nvPicPr>
        <p:blipFill>
          <a:blip r:embed="rId3">
            <a:alphaModFix/>
          </a:blip>
          <a:stretch>
            <a:fillRect/>
          </a:stretch>
        </p:blipFill>
        <p:spPr>
          <a:xfrm>
            <a:off x="770500" y="1466824"/>
            <a:ext cx="7603023" cy="3053976"/>
          </a:xfrm>
          <a:prstGeom prst="rect">
            <a:avLst/>
          </a:prstGeom>
          <a:noFill/>
          <a:ln>
            <a:noFill/>
          </a:ln>
        </p:spPr>
      </p:pic>
      <p:sp>
        <p:nvSpPr>
          <p:cNvPr id="389" name="Google Shape;389;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2"/>
                </a:solidFill>
                <a:latin typeface="Epilogue"/>
                <a:ea typeface="Epilogue"/>
                <a:cs typeface="Epilogue"/>
                <a:sym typeface="Epilogue"/>
              </a:rPr>
              <a:t>equivalencia entre tipos de datos en python</a:t>
            </a:r>
            <a:endParaRPr b="1" sz="2300">
              <a:solidFill>
                <a:schemeClr val="dk2"/>
              </a:solidFill>
              <a:latin typeface="Epilogue"/>
              <a:ea typeface="Epilogue"/>
              <a:cs typeface="Epilogue"/>
              <a:sym typeface="Epilog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5" name="Google Shape;395;p52"/>
          <p:cNvPicPr preferRelativeResize="0"/>
          <p:nvPr/>
        </p:nvPicPr>
        <p:blipFill>
          <a:blip r:embed="rId3">
            <a:alphaModFix/>
          </a:blip>
          <a:stretch>
            <a:fillRect/>
          </a:stretch>
        </p:blipFill>
        <p:spPr>
          <a:xfrm>
            <a:off x="1582862" y="1390625"/>
            <a:ext cx="5978276" cy="3359225"/>
          </a:xfrm>
          <a:prstGeom prst="rect">
            <a:avLst/>
          </a:prstGeom>
          <a:noFill/>
          <a:ln>
            <a:noFill/>
          </a:ln>
        </p:spPr>
      </p:pic>
      <p:sp>
        <p:nvSpPr>
          <p:cNvPr id="396" name="Google Shape;396;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2"/>
                </a:solidFill>
                <a:latin typeface="Epilogue"/>
                <a:ea typeface="Epilogue"/>
                <a:cs typeface="Epilogue"/>
                <a:sym typeface="Epilogue"/>
              </a:rPr>
              <a:t>esto también incluye los tipos de archivos</a:t>
            </a:r>
            <a:endParaRPr b="1" sz="2300">
              <a:solidFill>
                <a:schemeClr val="dk2"/>
              </a:solidFill>
              <a:latin typeface="Epilogue"/>
              <a:ea typeface="Epilogue"/>
              <a:cs typeface="Epilogue"/>
              <a:sym typeface="Epilog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53"/>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5. Manejo de valores atípicos</a:t>
            </a:r>
            <a:endParaRPr b="1" sz="3000">
              <a:solidFill>
                <a:srgbClr val="112158"/>
              </a:solidFill>
              <a:latin typeface="Epilogue"/>
              <a:ea typeface="Epilogue"/>
              <a:cs typeface="Epilogue"/>
              <a:sym typeface="Epilogue"/>
            </a:endParaRPr>
          </a:p>
        </p:txBody>
      </p:sp>
      <p:sp>
        <p:nvSpPr>
          <p:cNvPr id="403" name="Google Shape;403;p5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Un </a:t>
            </a:r>
            <a:r>
              <a:rPr b="1" lang="en" sz="1600">
                <a:solidFill>
                  <a:schemeClr val="dk2"/>
                </a:solidFill>
                <a:latin typeface="Albert Sans"/>
                <a:ea typeface="Albert Sans"/>
                <a:cs typeface="Albert Sans"/>
                <a:sym typeface="Albert Sans"/>
              </a:rPr>
              <a:t>valor atípico </a:t>
            </a:r>
            <a:r>
              <a:rPr lang="en" sz="1600">
                <a:solidFill>
                  <a:srgbClr val="112158"/>
                </a:solidFill>
                <a:latin typeface="Albert Sans"/>
                <a:ea typeface="Albert Sans"/>
                <a:cs typeface="Albert Sans"/>
                <a:sym typeface="Albert Sans"/>
              </a:rPr>
              <a:t>(</a:t>
            </a:r>
            <a:r>
              <a:rPr i="1" lang="en" sz="1600">
                <a:solidFill>
                  <a:srgbClr val="112158"/>
                </a:solidFill>
                <a:latin typeface="Albert Sans"/>
                <a:ea typeface="Albert Sans"/>
                <a:cs typeface="Albert Sans"/>
                <a:sym typeface="Albert Sans"/>
              </a:rPr>
              <a:t>outlier</a:t>
            </a:r>
            <a:r>
              <a:rPr lang="en" sz="1600">
                <a:solidFill>
                  <a:srgbClr val="112158"/>
                </a:solidFill>
                <a:latin typeface="Albert Sans"/>
                <a:ea typeface="Albert Sans"/>
                <a:cs typeface="Albert Sans"/>
                <a:sym typeface="Albert Sans"/>
              </a:rPr>
              <a:t>) es un </a:t>
            </a:r>
            <a:r>
              <a:rPr b="1" lang="en" sz="1700">
                <a:solidFill>
                  <a:srgbClr val="112158"/>
                </a:solidFill>
                <a:latin typeface="Albert Sans"/>
                <a:ea typeface="Albert Sans"/>
                <a:cs typeface="Albert Sans"/>
                <a:sym typeface="Albert Sans"/>
              </a:rPr>
              <a:t>dato</a:t>
            </a:r>
            <a:r>
              <a:rPr lang="en" sz="1600">
                <a:solidFill>
                  <a:srgbClr val="112158"/>
                </a:solidFill>
                <a:latin typeface="Albert Sans"/>
                <a:ea typeface="Albert Sans"/>
                <a:cs typeface="Albert Sans"/>
                <a:sym typeface="Albert Sans"/>
              </a:rPr>
              <a:t> que, estadísticamente, se desvía considerablemente de otras observaciones. </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Ahora bien, podría reflejar variabilidad de la medición, pero también un error experimental.</a:t>
            </a:r>
            <a:endParaRPr sz="15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Los </a:t>
            </a:r>
            <a:r>
              <a:rPr b="1" lang="en" sz="1600">
                <a:solidFill>
                  <a:schemeClr val="dk2"/>
                </a:solidFill>
                <a:latin typeface="Albert Sans"/>
                <a:ea typeface="Albert Sans"/>
                <a:cs typeface="Albert Sans"/>
                <a:sym typeface="Albert Sans"/>
              </a:rPr>
              <a:t>valores atípicos</a:t>
            </a:r>
            <a:r>
              <a:rPr lang="en" sz="1600">
                <a:solidFill>
                  <a:srgbClr val="112158"/>
                </a:solidFill>
                <a:latin typeface="Albert Sans"/>
                <a:ea typeface="Albert Sans"/>
                <a:cs typeface="Albert Sans"/>
                <a:sym typeface="Albert Sans"/>
              </a:rPr>
              <a:t> pueden identificarse con un análisis exploratorio, mediante un diagrama de caja o un diagrama de dispersión. </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Los </a:t>
            </a:r>
            <a:r>
              <a:rPr b="1" lang="en" sz="1600">
                <a:solidFill>
                  <a:schemeClr val="dk2"/>
                </a:solidFill>
                <a:latin typeface="Albert Sans"/>
                <a:ea typeface="Albert Sans"/>
                <a:cs typeface="Albert Sans"/>
                <a:sym typeface="Albert Sans"/>
              </a:rPr>
              <a:t>valores atípicos</a:t>
            </a:r>
            <a:r>
              <a:rPr lang="en" sz="1600">
                <a:solidFill>
                  <a:srgbClr val="112158"/>
                </a:solidFill>
                <a:latin typeface="Albert Sans"/>
                <a:ea typeface="Albert Sans"/>
                <a:cs typeface="Albert Sans"/>
                <a:sym typeface="Albert Sans"/>
              </a:rPr>
              <a:t> dan como resultado </a:t>
            </a:r>
            <a:r>
              <a:rPr b="1" lang="en" sz="1600">
                <a:solidFill>
                  <a:srgbClr val="E76A28"/>
                </a:solidFill>
                <a:latin typeface="Albert Sans"/>
                <a:ea typeface="Albert Sans"/>
                <a:cs typeface="Albert Sans"/>
                <a:sym typeface="Albert Sans"/>
              </a:rPr>
              <a:t>datos sesgados</a:t>
            </a:r>
            <a:r>
              <a:rPr lang="en" sz="1600">
                <a:solidFill>
                  <a:srgbClr val="112158"/>
                </a:solidFill>
                <a:latin typeface="Albert Sans"/>
                <a:ea typeface="Albert Sans"/>
                <a:cs typeface="Albert Sans"/>
                <a:sym typeface="Albert Sans"/>
              </a:rPr>
              <a:t>. </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Hay modelos que suponen que los </a:t>
            </a:r>
            <a:r>
              <a:rPr b="1" lang="en" sz="1500">
                <a:solidFill>
                  <a:srgbClr val="112158"/>
                </a:solidFill>
                <a:latin typeface="Albert Sans"/>
                <a:ea typeface="Albert Sans"/>
                <a:cs typeface="Albert Sans"/>
                <a:sym typeface="Albert Sans"/>
              </a:rPr>
              <a:t>datos</a:t>
            </a:r>
            <a:r>
              <a:rPr lang="en" sz="1500">
                <a:solidFill>
                  <a:srgbClr val="112158"/>
                </a:solidFill>
                <a:latin typeface="Albert Sans"/>
                <a:ea typeface="Albert Sans"/>
                <a:cs typeface="Albert Sans"/>
                <a:sym typeface="Albert Sans"/>
              </a:rPr>
              <a:t> siguen una distribución normal y los </a:t>
            </a:r>
            <a:r>
              <a:rPr i="1" lang="en" sz="1500">
                <a:solidFill>
                  <a:srgbClr val="112158"/>
                </a:solidFill>
                <a:latin typeface="Albert Sans"/>
                <a:ea typeface="Albert Sans"/>
                <a:cs typeface="Albert Sans"/>
                <a:sym typeface="Albert Sans"/>
              </a:rPr>
              <a:t>outliers</a:t>
            </a:r>
            <a:r>
              <a:rPr lang="en" sz="1500">
                <a:solidFill>
                  <a:srgbClr val="112158"/>
                </a:solidFill>
                <a:latin typeface="Albert Sans"/>
                <a:ea typeface="Albert Sans"/>
                <a:cs typeface="Albert Sans"/>
                <a:sym typeface="Albert Sans"/>
              </a:rPr>
              <a:t> pueden afectar el rendimiento de los modelos si los datos están sesgados.</a:t>
            </a:r>
            <a:endParaRPr sz="1500">
              <a:solidFill>
                <a:srgbClr val="112158"/>
              </a:solidFill>
              <a:latin typeface="Albert Sans"/>
              <a:ea typeface="Albert Sans"/>
              <a:cs typeface="Albert Sans"/>
              <a:sym typeface="Alber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54"/>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5. Manejo de valores atípicos</a:t>
            </a:r>
            <a:endParaRPr b="1" sz="3000">
              <a:solidFill>
                <a:srgbClr val="112158"/>
              </a:solidFill>
              <a:latin typeface="Epilogue"/>
              <a:ea typeface="Epilogue"/>
              <a:cs typeface="Epilogue"/>
              <a:sym typeface="Epilogue"/>
            </a:endParaRPr>
          </a:p>
        </p:txBody>
      </p:sp>
      <p:sp>
        <p:nvSpPr>
          <p:cNvPr id="410" name="Google Shape;410;p5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Hay dos formas comunes para manejar los </a:t>
            </a:r>
            <a:r>
              <a:rPr b="1" lang="en" sz="1600">
                <a:solidFill>
                  <a:schemeClr val="dk2"/>
                </a:solidFill>
                <a:latin typeface="Albert Sans"/>
                <a:ea typeface="Albert Sans"/>
                <a:cs typeface="Albert Sans"/>
                <a:sym typeface="Albert Sans"/>
              </a:rPr>
              <a:t>valores atípicos</a:t>
            </a:r>
            <a:r>
              <a:rPr lang="en" sz="1600">
                <a:solidFill>
                  <a:srgbClr val="112158"/>
                </a:solidFill>
                <a:latin typeface="Albert Sans"/>
                <a:ea typeface="Albert Sans"/>
                <a:cs typeface="Albert Sans"/>
                <a:sym typeface="Albert Sans"/>
              </a:rPr>
              <a:t>.</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AutoNum type="arabicPeriod"/>
            </a:pPr>
            <a:r>
              <a:rPr lang="en" sz="1500">
                <a:solidFill>
                  <a:srgbClr val="112158"/>
                </a:solidFill>
                <a:latin typeface="Albert Sans"/>
                <a:ea typeface="Albert Sans"/>
                <a:cs typeface="Albert Sans"/>
                <a:sym typeface="Albert Sans"/>
              </a:rPr>
              <a:t>Eliminar las observaciones.</a:t>
            </a:r>
            <a:endParaRPr sz="15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AutoNum type="arabicPeriod"/>
            </a:pPr>
            <a:r>
              <a:rPr lang="en" sz="1500">
                <a:solidFill>
                  <a:srgbClr val="112158"/>
                </a:solidFill>
                <a:latin typeface="Albert Sans"/>
                <a:ea typeface="Albert Sans"/>
                <a:cs typeface="Albert Sans"/>
                <a:sym typeface="Albert Sans"/>
              </a:rPr>
              <a:t>Aplicar transformaciones como logaritmo, raíz cuadrada, box-cox, etc., para que los valores sigan una distribución normal, o casi normal.</a:t>
            </a:r>
            <a:endParaRPr sz="1500">
              <a:solidFill>
                <a:srgbClr val="112158"/>
              </a:solidFill>
              <a:latin typeface="Albert Sans"/>
              <a:ea typeface="Albert Sans"/>
              <a:cs typeface="Albert Sans"/>
              <a:sym typeface="Albert Sans"/>
            </a:endParaRPr>
          </a:p>
          <a:p>
            <a:pPr indent="-323850" lvl="0" marL="457200" rtl="0" algn="l">
              <a:lnSpc>
                <a:spcPct val="115000"/>
              </a:lnSpc>
              <a:spcBef>
                <a:spcPts val="0"/>
              </a:spcBef>
              <a:spcAft>
                <a:spcPts val="0"/>
              </a:spcAft>
              <a:buClr>
                <a:srgbClr val="112158"/>
              </a:buClr>
              <a:buSzPts val="1500"/>
              <a:buFont typeface="Albert Sans"/>
              <a:buChar char="●"/>
            </a:pPr>
            <a:r>
              <a:rPr b="1" lang="en" sz="1500">
                <a:solidFill>
                  <a:srgbClr val="112158"/>
                </a:solidFill>
                <a:latin typeface="Albert Sans"/>
                <a:ea typeface="Albert Sans"/>
                <a:cs typeface="Albert Sans"/>
                <a:sym typeface="Albert Sans"/>
              </a:rPr>
              <a:t>Nota</a:t>
            </a:r>
            <a:r>
              <a:rPr lang="en" sz="1500">
                <a:solidFill>
                  <a:srgbClr val="112158"/>
                </a:solidFill>
                <a:latin typeface="Albert Sans"/>
                <a:ea typeface="Albert Sans"/>
                <a:cs typeface="Albert Sans"/>
                <a:sym typeface="Albert Sans"/>
              </a:rPr>
              <a:t>: se debe considerar que </a:t>
            </a:r>
            <a:r>
              <a:rPr lang="en" sz="1500">
                <a:solidFill>
                  <a:schemeClr val="dk1"/>
                </a:solidFill>
                <a:latin typeface="Albert Sans"/>
                <a:ea typeface="Albert Sans"/>
                <a:cs typeface="Albert Sans"/>
                <a:sym typeface="Albert Sans"/>
              </a:rPr>
              <a:t>al aplicar cualquier técnica, se puede derivar de igual forma en resultados sesgados.</a:t>
            </a:r>
            <a:endParaRPr sz="1500">
              <a:solidFill>
                <a:srgbClr val="112158"/>
              </a:solidFill>
              <a:latin typeface="Albert Sans"/>
              <a:ea typeface="Albert Sans"/>
              <a:cs typeface="Albert Sans"/>
              <a:sym typeface="Alber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2"/>
                </a:solidFill>
                <a:latin typeface="Epilogue"/>
                <a:ea typeface="Epilogue"/>
                <a:cs typeface="Epilogue"/>
                <a:sym typeface="Epilogue"/>
              </a:rPr>
              <a:t>en ocasiones puede aplicarse con fines de visualización</a:t>
            </a:r>
            <a:endParaRPr b="1" sz="2300">
              <a:solidFill>
                <a:schemeClr val="dk2"/>
              </a:solidFill>
              <a:latin typeface="Epilogue"/>
              <a:ea typeface="Epilogue"/>
              <a:cs typeface="Epilogue"/>
              <a:sym typeface="Epilogue"/>
            </a:endParaRPr>
          </a:p>
        </p:txBody>
      </p:sp>
      <p:pic>
        <p:nvPicPr>
          <p:cNvPr id="417" name="Google Shape;417;p55"/>
          <p:cNvPicPr preferRelativeResize="0"/>
          <p:nvPr/>
        </p:nvPicPr>
        <p:blipFill>
          <a:blip r:embed="rId3">
            <a:alphaModFix/>
          </a:blip>
          <a:stretch>
            <a:fillRect/>
          </a:stretch>
        </p:blipFill>
        <p:spPr>
          <a:xfrm>
            <a:off x="608029" y="1958825"/>
            <a:ext cx="4031475" cy="2210625"/>
          </a:xfrm>
          <a:prstGeom prst="rect">
            <a:avLst/>
          </a:prstGeom>
          <a:noFill/>
          <a:ln>
            <a:noFill/>
          </a:ln>
        </p:spPr>
      </p:pic>
      <p:pic>
        <p:nvPicPr>
          <p:cNvPr id="418" name="Google Shape;418;p55"/>
          <p:cNvPicPr preferRelativeResize="0"/>
          <p:nvPr/>
        </p:nvPicPr>
        <p:blipFill>
          <a:blip r:embed="rId4">
            <a:alphaModFix/>
          </a:blip>
          <a:stretch>
            <a:fillRect/>
          </a:stretch>
        </p:blipFill>
        <p:spPr>
          <a:xfrm>
            <a:off x="5482715" y="1744825"/>
            <a:ext cx="2937987" cy="263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56"/>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6. Corrección de errores</a:t>
            </a:r>
            <a:endParaRPr b="1" sz="3000">
              <a:solidFill>
                <a:srgbClr val="112158"/>
              </a:solidFill>
              <a:latin typeface="Epilogue"/>
              <a:ea typeface="Epilogue"/>
              <a:cs typeface="Epilogue"/>
              <a:sym typeface="Epilogue"/>
            </a:endParaRPr>
          </a:p>
        </p:txBody>
      </p:sp>
      <p:sp>
        <p:nvSpPr>
          <p:cNvPr id="425" name="Google Shape;425;p5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Errores en los </a:t>
            </a:r>
            <a:r>
              <a:rPr b="1" lang="en" sz="1600">
                <a:solidFill>
                  <a:srgbClr val="112158"/>
                </a:solidFill>
                <a:latin typeface="Albert Sans"/>
                <a:ea typeface="Albert Sans"/>
                <a:cs typeface="Albert Sans"/>
                <a:sym typeface="Albert Sans"/>
              </a:rPr>
              <a:t>datos</a:t>
            </a:r>
            <a:r>
              <a:rPr lang="en" sz="1600">
                <a:solidFill>
                  <a:srgbClr val="112158"/>
                </a:solidFill>
                <a:latin typeface="Albert Sans"/>
                <a:ea typeface="Albert Sans"/>
                <a:cs typeface="Albert Sans"/>
                <a:sym typeface="Albert Sans"/>
              </a:rPr>
              <a:t> pueden hacer que se pierdan los hallazgos claves en el estudio. </a:t>
            </a:r>
            <a:endParaRPr sz="1600">
              <a:solidFill>
                <a:srgbClr val="112158"/>
              </a:solidFill>
              <a:latin typeface="Albert Sans"/>
              <a:ea typeface="Albert Sans"/>
              <a:cs typeface="Albert Sans"/>
              <a:sym typeface="Albert Sans"/>
            </a:endParaRPr>
          </a:p>
          <a:p>
            <a:pPr indent="-330200" lvl="1" marL="9144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Los sistemas que ingresan datos manualmente sin ningún tipo de verificación de datos casi siempre contendrán errores. </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Algunas validaciones de entrada para asegurar los datos:</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Restringir (</a:t>
            </a:r>
            <a:r>
              <a:rPr i="1" lang="en" sz="1500">
                <a:solidFill>
                  <a:srgbClr val="112158"/>
                </a:solidFill>
                <a:latin typeface="Albert Sans"/>
                <a:ea typeface="Albert Sans"/>
                <a:cs typeface="Albert Sans"/>
                <a:sym typeface="Albert Sans"/>
              </a:rPr>
              <a:t>a priori</a:t>
            </a:r>
            <a:r>
              <a:rPr lang="en" sz="1500">
                <a:solidFill>
                  <a:srgbClr val="112158"/>
                </a:solidFill>
                <a:latin typeface="Albert Sans"/>
                <a:ea typeface="Albert Sans"/>
                <a:cs typeface="Albert Sans"/>
                <a:sym typeface="Albert Sans"/>
              </a:rPr>
              <a:t>) los valores esperados de entrada, e.g., 10 dígitos para el teléfono, y 3 más para identificar el país.</a:t>
            </a:r>
            <a:endParaRPr sz="15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Realizar comprobaciones de validación (</a:t>
            </a:r>
            <a:r>
              <a:rPr i="1" lang="en" sz="1500">
                <a:solidFill>
                  <a:srgbClr val="112158"/>
                </a:solidFill>
                <a:latin typeface="Albert Sans"/>
                <a:ea typeface="Albert Sans"/>
                <a:cs typeface="Albert Sans"/>
                <a:sym typeface="Albert Sans"/>
              </a:rPr>
              <a:t>a posteriori</a:t>
            </a:r>
            <a:r>
              <a:rPr lang="en" sz="1500">
                <a:solidFill>
                  <a:srgbClr val="112158"/>
                </a:solidFill>
                <a:latin typeface="Albert Sans"/>
                <a:ea typeface="Albert Sans"/>
                <a:cs typeface="Albert Sans"/>
                <a:sym typeface="Albert Sans"/>
              </a:rPr>
              <a:t>) como que la fecha de compra debe ser mayor a la fecha de fabricación, el importe total debe ser igual a la suma de los demás importes, cualquier caracter especial que se encuentre en un campo que no lo permita, etc.</a:t>
            </a:r>
            <a:endParaRPr sz="1500">
              <a:solidFill>
                <a:srgbClr val="112158"/>
              </a:solidFill>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57"/>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pero, tener cuidado!!</a:t>
            </a:r>
            <a:endParaRPr b="1" sz="2400">
              <a:solidFill>
                <a:schemeClr val="dk2"/>
              </a:solidFill>
              <a:latin typeface="Epilogue"/>
              <a:ea typeface="Epilogue"/>
              <a:cs typeface="Epilogue"/>
              <a:sym typeface="Epilogue"/>
            </a:endParaRPr>
          </a:p>
        </p:txBody>
      </p:sp>
      <p:pic>
        <p:nvPicPr>
          <p:cNvPr id="432" name="Google Shape;432;p57"/>
          <p:cNvPicPr preferRelativeResize="0"/>
          <p:nvPr/>
        </p:nvPicPr>
        <p:blipFill>
          <a:blip r:embed="rId3">
            <a:alphaModFix/>
          </a:blip>
          <a:stretch>
            <a:fillRect/>
          </a:stretch>
        </p:blipFill>
        <p:spPr>
          <a:xfrm>
            <a:off x="573225" y="1544700"/>
            <a:ext cx="3449425" cy="3205148"/>
          </a:xfrm>
          <a:prstGeom prst="rect">
            <a:avLst/>
          </a:prstGeom>
          <a:noFill/>
          <a:ln>
            <a:noFill/>
          </a:ln>
        </p:spPr>
      </p:pic>
      <p:sp>
        <p:nvSpPr>
          <p:cNvPr id="433" name="Google Shape;433;p57"/>
          <p:cNvSpPr txBox="1"/>
          <p:nvPr/>
        </p:nvSpPr>
        <p:spPr>
          <a:xfrm>
            <a:off x="645375" y="4697550"/>
            <a:ext cx="3305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lbert Sans"/>
                <a:ea typeface="Albert Sans"/>
                <a:cs typeface="Albert Sans"/>
                <a:sym typeface="Albert Sans"/>
              </a:rPr>
              <a:t>Eliminar patrones de interés </a:t>
            </a:r>
            <a:endParaRPr sz="1200">
              <a:latin typeface="Albert Sans"/>
              <a:ea typeface="Albert Sans"/>
              <a:cs typeface="Albert Sans"/>
              <a:sym typeface="Albert Sans"/>
            </a:endParaRPr>
          </a:p>
        </p:txBody>
      </p:sp>
      <p:pic>
        <p:nvPicPr>
          <p:cNvPr id="434" name="Google Shape;434;p57"/>
          <p:cNvPicPr preferRelativeResize="0"/>
          <p:nvPr/>
        </p:nvPicPr>
        <p:blipFill>
          <a:blip r:embed="rId4">
            <a:alphaModFix/>
          </a:blip>
          <a:stretch>
            <a:fillRect/>
          </a:stretch>
        </p:blipFill>
        <p:spPr>
          <a:xfrm>
            <a:off x="4166850" y="1856175"/>
            <a:ext cx="4816551" cy="2481998"/>
          </a:xfrm>
          <a:prstGeom prst="rect">
            <a:avLst/>
          </a:prstGeom>
          <a:noFill/>
          <a:ln>
            <a:noFill/>
          </a:ln>
        </p:spPr>
      </p:pic>
      <p:sp>
        <p:nvSpPr>
          <p:cNvPr id="435" name="Google Shape;435;p57"/>
          <p:cNvSpPr txBox="1"/>
          <p:nvPr/>
        </p:nvSpPr>
        <p:spPr>
          <a:xfrm>
            <a:off x="4166850" y="4455575"/>
            <a:ext cx="4816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lbert Sans"/>
                <a:ea typeface="Albert Sans"/>
                <a:cs typeface="Albert Sans"/>
                <a:sym typeface="Albert Sans"/>
              </a:rPr>
              <a:t>Uso en tareas específicas, e.g., segmentación</a:t>
            </a:r>
            <a:endParaRPr sz="1200">
              <a:latin typeface="Albert Sans"/>
              <a:ea typeface="Albert Sans"/>
              <a:cs typeface="Albert Sans"/>
              <a:sym typeface="Alber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58"/>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7. Traducción</a:t>
            </a:r>
            <a:endParaRPr b="1" sz="3000">
              <a:solidFill>
                <a:srgbClr val="112158"/>
              </a:solidFill>
              <a:latin typeface="Epilogue"/>
              <a:ea typeface="Epilogue"/>
              <a:cs typeface="Epilogue"/>
              <a:sym typeface="Epilogue"/>
            </a:endParaRPr>
          </a:p>
        </p:txBody>
      </p:sp>
      <p:sp>
        <p:nvSpPr>
          <p:cNvPr id="442" name="Google Shape;442;p5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Algunos </a:t>
            </a:r>
            <a:r>
              <a:rPr b="1" lang="en" sz="1600">
                <a:solidFill>
                  <a:schemeClr val="dk2"/>
                </a:solidFill>
                <a:latin typeface="Albert Sans"/>
                <a:ea typeface="Albert Sans"/>
                <a:cs typeface="Albert Sans"/>
                <a:sym typeface="Albert Sans"/>
              </a:rPr>
              <a:t>conjuntos de datos</a:t>
            </a:r>
            <a:r>
              <a:rPr lang="en" sz="1600">
                <a:solidFill>
                  <a:srgbClr val="112158"/>
                </a:solidFill>
                <a:latin typeface="Albert Sans"/>
                <a:ea typeface="Albert Sans"/>
                <a:cs typeface="Albert Sans"/>
                <a:sym typeface="Albert Sans"/>
              </a:rPr>
              <a:t> combinan información de varias fuentes, incluso en diferentes idiomas, lo que puede dar lugar a discrepancias lingüísticas. </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Los modelos de procesamiento del lenguaje natural (PLN), no pueden procesar más de un idioma, i.e., son </a:t>
            </a:r>
            <a:r>
              <a:rPr lang="en" sz="1600">
                <a:solidFill>
                  <a:schemeClr val="dk1"/>
                </a:solidFill>
                <a:latin typeface="Albert Sans"/>
                <a:ea typeface="Albert Sans"/>
                <a:cs typeface="Albert Sans"/>
                <a:sym typeface="Albert Sans"/>
              </a:rPr>
              <a:t>monolingües</a:t>
            </a:r>
            <a:r>
              <a:rPr lang="en" sz="1600">
                <a:solidFill>
                  <a:srgbClr val="112158"/>
                </a:solidFill>
                <a:latin typeface="Albert Sans"/>
                <a:ea typeface="Albert Sans"/>
                <a:cs typeface="Albert Sans"/>
                <a:sym typeface="Albert Sans"/>
              </a:rPr>
              <a:t>. </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Por lo tanto, se estudia un solo idioma a la vez, y se requiere traducir todos los </a:t>
            </a:r>
            <a:r>
              <a:rPr b="1" lang="en" sz="1600">
                <a:solidFill>
                  <a:srgbClr val="112158"/>
                </a:solidFill>
                <a:latin typeface="Albert Sans"/>
                <a:ea typeface="Albert Sans"/>
                <a:cs typeface="Albert Sans"/>
                <a:sym typeface="Albert Sans"/>
              </a:rPr>
              <a:t>datos</a:t>
            </a:r>
            <a:r>
              <a:rPr lang="en" sz="1600">
                <a:solidFill>
                  <a:srgbClr val="112158"/>
                </a:solidFill>
                <a:latin typeface="Albert Sans"/>
                <a:ea typeface="Albert Sans"/>
                <a:cs typeface="Albert Sans"/>
                <a:sym typeface="Albert Sans"/>
              </a:rPr>
              <a:t> a un solo idioma. </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Actualmente, existen modelos robustos para la traducción automática.</a:t>
            </a:r>
            <a:endParaRPr sz="1600">
              <a:solidFill>
                <a:srgbClr val="112158"/>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59"/>
          <p:cNvPicPr preferRelativeResize="0"/>
          <p:nvPr/>
        </p:nvPicPr>
        <p:blipFill>
          <a:blip r:embed="rId3">
            <a:alphaModFix/>
          </a:blip>
          <a:stretch>
            <a:fillRect/>
          </a:stretch>
        </p:blipFill>
        <p:spPr>
          <a:xfrm>
            <a:off x="2291025" y="1410800"/>
            <a:ext cx="4561950" cy="3041300"/>
          </a:xfrm>
          <a:prstGeom prst="rect">
            <a:avLst/>
          </a:prstGeom>
          <a:noFill/>
          <a:ln>
            <a:noFill/>
          </a:ln>
        </p:spPr>
      </p:pic>
      <p:sp>
        <p:nvSpPr>
          <p:cNvPr id="449" name="Google Shape;449;p59"/>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la nueva guerra silenciosa, por los datos</a:t>
            </a:r>
            <a:endParaRPr b="1" sz="2400">
              <a:solidFill>
                <a:schemeClr val="dk2"/>
              </a:solidFill>
              <a:latin typeface="Epilogue"/>
              <a:ea typeface="Epilogue"/>
              <a:cs typeface="Epilogue"/>
              <a:sym typeface="Epilog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3"/>
          <p:cNvPicPr preferRelativeResize="0"/>
          <p:nvPr/>
        </p:nvPicPr>
        <p:blipFill>
          <a:blip r:embed="rId3">
            <a:alphaModFix/>
          </a:blip>
          <a:stretch>
            <a:fillRect/>
          </a:stretch>
        </p:blipFill>
        <p:spPr>
          <a:xfrm>
            <a:off x="0" y="0"/>
            <a:ext cx="9144000" cy="514351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60"/>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8. Datos incompletos</a:t>
            </a:r>
            <a:endParaRPr b="1" sz="3000">
              <a:solidFill>
                <a:srgbClr val="112158"/>
              </a:solidFill>
              <a:latin typeface="Epilogue"/>
              <a:ea typeface="Epilogue"/>
              <a:cs typeface="Epilogue"/>
              <a:sym typeface="Epilogue"/>
            </a:endParaRPr>
          </a:p>
        </p:txBody>
      </p:sp>
      <p:sp>
        <p:nvSpPr>
          <p:cNvPr id="456" name="Google Shape;456;p6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Los </a:t>
            </a:r>
            <a:r>
              <a:rPr b="1" lang="en" sz="1600">
                <a:solidFill>
                  <a:srgbClr val="112158"/>
                </a:solidFill>
                <a:latin typeface="Albert Sans"/>
                <a:ea typeface="Albert Sans"/>
                <a:cs typeface="Albert Sans"/>
                <a:sym typeface="Albert Sans"/>
              </a:rPr>
              <a:t>datos</a:t>
            </a:r>
            <a:r>
              <a:rPr lang="en" sz="1600">
                <a:solidFill>
                  <a:srgbClr val="112158"/>
                </a:solidFill>
                <a:latin typeface="Albert Sans"/>
                <a:ea typeface="Albert Sans"/>
                <a:cs typeface="Albert Sans"/>
                <a:sym typeface="Albert Sans"/>
              </a:rPr>
              <a:t> de la </a:t>
            </a:r>
            <a:r>
              <a:rPr b="1" lang="en" sz="1600">
                <a:solidFill>
                  <a:schemeClr val="dk2"/>
                </a:solidFill>
                <a:latin typeface="Albert Sans"/>
                <a:ea typeface="Albert Sans"/>
                <a:cs typeface="Albert Sans"/>
                <a:sym typeface="Albert Sans"/>
              </a:rPr>
              <a:t>vida real</a:t>
            </a:r>
            <a:r>
              <a:rPr lang="en" sz="1600">
                <a:solidFill>
                  <a:srgbClr val="112158"/>
                </a:solidFill>
                <a:latin typeface="Albert Sans"/>
                <a:ea typeface="Albert Sans"/>
                <a:cs typeface="Albert Sans"/>
                <a:sym typeface="Albert Sans"/>
              </a:rPr>
              <a:t> pueden contener </a:t>
            </a:r>
            <a:r>
              <a:rPr b="1" lang="en" sz="1600">
                <a:solidFill>
                  <a:srgbClr val="E76A28"/>
                </a:solidFill>
                <a:latin typeface="Albert Sans"/>
                <a:ea typeface="Albert Sans"/>
                <a:cs typeface="Albert Sans"/>
                <a:sym typeface="Albert Sans"/>
              </a:rPr>
              <a:t>valores faltantes</a:t>
            </a:r>
            <a:r>
              <a:rPr lang="en" sz="1600">
                <a:solidFill>
                  <a:srgbClr val="112158"/>
                </a:solidFill>
                <a:latin typeface="Albert Sans"/>
                <a:ea typeface="Albert Sans"/>
                <a:cs typeface="Albert Sans"/>
                <a:sym typeface="Albert Sans"/>
              </a:rPr>
              <a:t> que requieren un procesamiento particular. Dos enfoques distintos:</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Eliminar los registros completos a los que les faltan valores, o</a:t>
            </a:r>
            <a:endParaRPr sz="15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Completar los valores faltantes utilizando alguna técnica estadística o recopilando datos.</a:t>
            </a:r>
            <a:endParaRPr sz="15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Una regla general es eliminar los registros incompletos si representan menos del 5% del total, pero depende del tipo de análisis la importancia de los valores faltantes, e.g., en datos desbalanceados.</a:t>
            </a:r>
            <a:endParaRPr sz="1600">
              <a:solidFill>
                <a:srgbClr val="112158"/>
              </a:solidFill>
              <a:latin typeface="Albert Sans"/>
              <a:ea typeface="Albert Sans"/>
              <a:cs typeface="Albert Sans"/>
              <a:sym typeface="Alber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2" name="Google Shape;462;p61"/>
          <p:cNvPicPr preferRelativeResize="0"/>
          <p:nvPr/>
        </p:nvPicPr>
        <p:blipFill>
          <a:blip r:embed="rId3">
            <a:alphaModFix/>
          </a:blip>
          <a:stretch>
            <a:fillRect/>
          </a:stretch>
        </p:blipFill>
        <p:spPr>
          <a:xfrm>
            <a:off x="532796" y="1112200"/>
            <a:ext cx="8078415" cy="3637650"/>
          </a:xfrm>
          <a:prstGeom prst="rect">
            <a:avLst/>
          </a:prstGeom>
          <a:noFill/>
          <a:ln>
            <a:noFill/>
          </a:ln>
        </p:spPr>
      </p:pic>
      <p:sp>
        <p:nvSpPr>
          <p:cNvPr id="463" name="Google Shape;463;p61"/>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ideas para hacerlo con Python</a:t>
            </a:r>
            <a:endParaRPr b="1" sz="2400">
              <a:solidFill>
                <a:schemeClr val="dk2"/>
              </a:solidFill>
              <a:latin typeface="Epilogue"/>
              <a:ea typeface="Epilogue"/>
              <a:cs typeface="Epilogue"/>
              <a:sym typeface="Epilog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9" name="Google Shape;469;p62"/>
          <p:cNvPicPr preferRelativeResize="0"/>
          <p:nvPr/>
        </p:nvPicPr>
        <p:blipFill rotWithShape="1">
          <a:blip r:embed="rId3">
            <a:alphaModFix/>
          </a:blip>
          <a:srcRect b="5768" l="0" r="0" t="9407"/>
          <a:stretch/>
        </p:blipFill>
        <p:spPr>
          <a:xfrm>
            <a:off x="1665839" y="1577775"/>
            <a:ext cx="5807525" cy="3172076"/>
          </a:xfrm>
          <a:prstGeom prst="rect">
            <a:avLst/>
          </a:prstGeom>
          <a:noFill/>
          <a:ln>
            <a:noFill/>
          </a:ln>
        </p:spPr>
      </p:pic>
      <p:sp>
        <p:nvSpPr>
          <p:cNvPr id="470" name="Google Shape;470;p62"/>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Costo de la baja calidad de los datos</a:t>
            </a:r>
            <a:endParaRPr b="1" sz="3000">
              <a:solidFill>
                <a:srgbClr val="112158"/>
              </a:solidFill>
              <a:latin typeface="Epilogue"/>
              <a:ea typeface="Epilogue"/>
              <a:cs typeface="Epilogue"/>
              <a:sym typeface="Epilog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Caso de estudio</a:t>
            </a:r>
            <a:endParaRPr sz="4800"/>
          </a:p>
        </p:txBody>
      </p:sp>
      <p:sp>
        <p:nvSpPr>
          <p:cNvPr id="476" name="Google Shape;476;p6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3"/>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3"/>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64"/>
          <p:cNvSpPr txBox="1"/>
          <p:nvPr/>
        </p:nvSpPr>
        <p:spPr>
          <a:xfrm>
            <a:off x="499025" y="2534500"/>
            <a:ext cx="3000000" cy="9234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 sz="1600"/>
              <a:t>nadie ir tratar tanto bien hombre querer meter primero vez</a:t>
            </a:r>
            <a:endParaRPr/>
          </a:p>
        </p:txBody>
      </p:sp>
      <p:pic>
        <p:nvPicPr>
          <p:cNvPr id="486" name="Google Shape;486;p64"/>
          <p:cNvPicPr preferRelativeResize="0"/>
          <p:nvPr/>
        </p:nvPicPr>
        <p:blipFill>
          <a:blip r:embed="rId3">
            <a:alphaModFix/>
          </a:blip>
          <a:stretch>
            <a:fillRect/>
          </a:stretch>
        </p:blipFill>
        <p:spPr>
          <a:xfrm>
            <a:off x="4779825" y="2151662"/>
            <a:ext cx="1689075" cy="1689075"/>
          </a:xfrm>
          <a:prstGeom prst="rect">
            <a:avLst/>
          </a:prstGeom>
          <a:noFill/>
          <a:ln>
            <a:noFill/>
          </a:ln>
        </p:spPr>
      </p:pic>
      <p:sp>
        <p:nvSpPr>
          <p:cNvPr id="487" name="Google Shape;487;p64"/>
          <p:cNvSpPr/>
          <p:nvPr/>
        </p:nvSpPr>
        <p:spPr>
          <a:xfrm>
            <a:off x="3621275" y="2820400"/>
            <a:ext cx="855000" cy="393600"/>
          </a:xfrm>
          <a:prstGeom prst="rightArrow">
            <a:avLst>
              <a:gd fmla="val 50000" name="adj1"/>
              <a:gd fmla="val 50000" name="adj2"/>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488" name="Google Shape;488;p64"/>
          <p:cNvPicPr preferRelativeResize="0"/>
          <p:nvPr/>
        </p:nvPicPr>
        <p:blipFill>
          <a:blip r:embed="rId4">
            <a:alphaModFix/>
          </a:blip>
          <a:stretch>
            <a:fillRect/>
          </a:stretch>
        </p:blipFill>
        <p:spPr>
          <a:xfrm>
            <a:off x="8096275" y="2721831"/>
            <a:ext cx="548700" cy="548713"/>
          </a:xfrm>
          <a:prstGeom prst="rect">
            <a:avLst/>
          </a:prstGeom>
          <a:noFill/>
          <a:ln>
            <a:noFill/>
          </a:ln>
        </p:spPr>
      </p:pic>
      <p:sp>
        <p:nvSpPr>
          <p:cNvPr id="489" name="Google Shape;489;p64"/>
          <p:cNvSpPr/>
          <p:nvPr/>
        </p:nvSpPr>
        <p:spPr>
          <a:xfrm>
            <a:off x="6855088" y="2799400"/>
            <a:ext cx="855000" cy="393600"/>
          </a:xfrm>
          <a:prstGeom prst="rightArrow">
            <a:avLst>
              <a:gd fmla="val 50000" name="adj1"/>
              <a:gd fmla="val 50000" name="adj2"/>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90" name="Google Shape;490;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112158"/>
                </a:solidFill>
                <a:latin typeface="Epilogue"/>
                <a:ea typeface="Epilogue"/>
                <a:cs typeface="Epilogue"/>
                <a:sym typeface="Epilogue"/>
              </a:rPr>
              <a:t>¿es un mensaje con contenido sexista?</a:t>
            </a:r>
            <a:endParaRPr b="1" sz="2500">
              <a:solidFill>
                <a:srgbClr val="112158"/>
              </a:solidFill>
              <a:latin typeface="Epilogue"/>
              <a:ea typeface="Epilogue"/>
              <a:cs typeface="Epilogue"/>
              <a:sym typeface="Epilog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0" y="5395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EXIST dataset:</a:t>
            </a:r>
            <a:r>
              <a:rPr lang="en"/>
              <a:t> </a:t>
            </a:r>
            <a:r>
              <a:rPr lang="en" sz="2000"/>
              <a:t>sEXism Identification in Social neTworks</a:t>
            </a:r>
            <a:r>
              <a:rPr lang="en" sz="2400"/>
              <a:t> </a:t>
            </a:r>
            <a:endParaRPr sz="2400"/>
          </a:p>
        </p:txBody>
      </p:sp>
      <p:sp>
        <p:nvSpPr>
          <p:cNvPr id="496" name="Google Shape;496;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65"/>
          <p:cNvSpPr txBox="1"/>
          <p:nvPr/>
        </p:nvSpPr>
        <p:spPr>
          <a:xfrm>
            <a:off x="624450" y="1552850"/>
            <a:ext cx="79323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El sexismo se puede</a:t>
            </a:r>
            <a:r>
              <a:rPr lang="en" sz="1600">
                <a:solidFill>
                  <a:srgbClr val="112158"/>
                </a:solidFill>
                <a:latin typeface="Albert Sans"/>
                <a:ea typeface="Albert Sans"/>
                <a:cs typeface="Albert Sans"/>
                <a:sym typeface="Albert Sans"/>
              </a:rPr>
              <a:t> definir como “prejuicio, estereotipo o discriminación, típicamente contra las mujeres, por motivos de sexo”. </a:t>
            </a:r>
            <a:endParaRPr sz="1600">
              <a:solidFill>
                <a:srgbClr val="112158"/>
              </a:solidFill>
              <a:latin typeface="Albert Sans"/>
              <a:ea typeface="Albert Sans"/>
              <a:cs typeface="Albert Sans"/>
              <a:sym typeface="Albert Sans"/>
            </a:endParaRPr>
          </a:p>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Detectar el sexismo en línea puede resultar difícil, ya que puede expresarse de formas muy diferentes. </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El sexismo puede parecer “amistoso”: la afirmación “Las mujeres deben ser amadas y tratadas siempre como un cristal frágil” puede parecer positiva, pero en realidad es considerar que son más débiles que los hombres. </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El sexismo puede sonar “gracioso”, como es el caso de los chistes o el humor sexistas (“Hay que amar a las mujeres… sólo eso… Nunca las entenderás”). </a:t>
            </a:r>
            <a:endParaRPr sz="15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El sexismo puede sonar “ofensivo” y “odioso”.</a:t>
            </a:r>
            <a:endParaRPr sz="1600">
              <a:solidFill>
                <a:srgbClr val="112158"/>
              </a:solidFill>
              <a:latin typeface="Albert Sans"/>
              <a:ea typeface="Albert Sans"/>
              <a:cs typeface="Albert Sans"/>
              <a:sym typeface="Albert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 1: Identification de sexismo</a:t>
            </a:r>
            <a:endParaRPr/>
          </a:p>
        </p:txBody>
      </p:sp>
      <p:sp>
        <p:nvSpPr>
          <p:cNvPr id="503" name="Google Shape;50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6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rgbClr val="112158"/>
                </a:solidFill>
                <a:latin typeface="Albert Sans"/>
                <a:ea typeface="Albert Sans"/>
                <a:cs typeface="Albert Sans"/>
                <a:sym typeface="Albert Sans"/>
              </a:rPr>
              <a:t>La primera subtarea es una clasificación </a:t>
            </a:r>
            <a:r>
              <a:rPr b="1" lang="en" sz="1600">
                <a:solidFill>
                  <a:srgbClr val="112158"/>
                </a:solidFill>
                <a:latin typeface="Albert Sans"/>
                <a:ea typeface="Albert Sans"/>
                <a:cs typeface="Albert Sans"/>
                <a:sym typeface="Albert Sans"/>
              </a:rPr>
              <a:t>binaria</a:t>
            </a:r>
            <a:r>
              <a:rPr lang="en" sz="1600">
                <a:solidFill>
                  <a:srgbClr val="112158"/>
                </a:solidFill>
                <a:latin typeface="Albert Sans"/>
                <a:ea typeface="Albert Sans"/>
                <a:cs typeface="Albert Sans"/>
                <a:sym typeface="Albert Sans"/>
              </a:rPr>
              <a:t>: decidir si un texto determinado (tuit) es sexista (i.e., es sexista si describe una situación sexista o critica un comportamiento sexista). Ejemplos:</a:t>
            </a:r>
            <a:endParaRPr sz="1600">
              <a:solidFill>
                <a:srgbClr val="112158"/>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SEXIST:</a:t>
            </a:r>
            <a:endParaRPr sz="1500">
              <a:solidFill>
                <a:srgbClr val="112158"/>
              </a:solidFill>
              <a:latin typeface="Albert Sans"/>
              <a:ea typeface="Albert Sans"/>
              <a:cs typeface="Albert Sans"/>
              <a:sym typeface="Albert Sans"/>
            </a:endParaRPr>
          </a:p>
          <a:p>
            <a:pPr indent="0" lvl="0" marL="914400" rtl="0" algn="l">
              <a:lnSpc>
                <a:spcPct val="115000"/>
              </a:lnSpc>
              <a:spcBef>
                <a:spcPts val="0"/>
              </a:spcBef>
              <a:spcAft>
                <a:spcPts val="0"/>
              </a:spcAft>
              <a:buNone/>
            </a:pPr>
            <a:r>
              <a:rPr lang="en">
                <a:solidFill>
                  <a:schemeClr val="dk2"/>
                </a:solidFill>
                <a:latin typeface="Albert Sans"/>
                <a:ea typeface="Albert Sans"/>
                <a:cs typeface="Albert Sans"/>
                <a:sym typeface="Albert Sans"/>
              </a:rPr>
              <a:t>“Mujer al volante, tenga cuidado!"</a:t>
            </a:r>
            <a:endParaRPr>
              <a:solidFill>
                <a:schemeClr val="dk2"/>
              </a:solidFill>
              <a:latin typeface="Albert Sans"/>
              <a:ea typeface="Albert Sans"/>
              <a:cs typeface="Albert Sans"/>
              <a:sym typeface="Albert Sans"/>
            </a:endParaRPr>
          </a:p>
          <a:p>
            <a:pPr indent="0" lvl="0" marL="914400" rtl="0" algn="l">
              <a:lnSpc>
                <a:spcPct val="115000"/>
              </a:lnSpc>
              <a:spcBef>
                <a:spcPts val="0"/>
              </a:spcBef>
              <a:spcAft>
                <a:spcPts val="0"/>
              </a:spcAft>
              <a:buNone/>
            </a:pPr>
            <a:r>
              <a:rPr lang="en">
                <a:solidFill>
                  <a:schemeClr val="dk2"/>
                </a:solidFill>
                <a:latin typeface="Albert Sans"/>
                <a:ea typeface="Albert Sans"/>
                <a:cs typeface="Albert Sans"/>
                <a:sym typeface="Albert Sans"/>
              </a:rPr>
              <a:t>“People really try to convince women with little to no ass that they should go out and buy a body. Like bih, I don’t need a fat ass to get a man. Never have."</a:t>
            </a:r>
            <a:endParaRPr>
              <a:solidFill>
                <a:schemeClr val="dk2"/>
              </a:solidFill>
              <a:latin typeface="Albert Sans"/>
              <a:ea typeface="Albert Sans"/>
              <a:cs typeface="Albert Sans"/>
              <a:sym typeface="Albert Sans"/>
            </a:endParaRPr>
          </a:p>
          <a:p>
            <a:pPr indent="-323850" lvl="1" marL="914400" rtl="0" algn="l">
              <a:lnSpc>
                <a:spcPct val="115000"/>
              </a:lnSpc>
              <a:spcBef>
                <a:spcPts val="0"/>
              </a:spcBef>
              <a:spcAft>
                <a:spcPts val="0"/>
              </a:spcAft>
              <a:buClr>
                <a:srgbClr val="112158"/>
              </a:buClr>
              <a:buSzPts val="1500"/>
              <a:buFont typeface="Albert Sans"/>
              <a:buChar char="○"/>
            </a:pPr>
            <a:r>
              <a:rPr lang="en" sz="1500">
                <a:solidFill>
                  <a:srgbClr val="112158"/>
                </a:solidFill>
                <a:latin typeface="Albert Sans"/>
                <a:ea typeface="Albert Sans"/>
                <a:cs typeface="Albert Sans"/>
                <a:sym typeface="Albert Sans"/>
              </a:rPr>
              <a:t>NOT SEXIST:</a:t>
            </a:r>
            <a:endParaRPr sz="1500">
              <a:solidFill>
                <a:srgbClr val="112158"/>
              </a:solidFill>
              <a:latin typeface="Albert Sans"/>
              <a:ea typeface="Albert Sans"/>
              <a:cs typeface="Albert Sans"/>
              <a:sym typeface="Albert Sans"/>
            </a:endParaRPr>
          </a:p>
          <a:p>
            <a:pPr indent="0" lvl="0" marL="914400" rtl="0" algn="l">
              <a:lnSpc>
                <a:spcPct val="115000"/>
              </a:lnSpc>
              <a:spcBef>
                <a:spcPts val="0"/>
              </a:spcBef>
              <a:spcAft>
                <a:spcPts val="0"/>
              </a:spcAft>
              <a:buNone/>
            </a:pPr>
            <a:r>
              <a:rPr lang="en">
                <a:solidFill>
                  <a:schemeClr val="dk2"/>
                </a:solidFill>
                <a:latin typeface="Albert Sans"/>
                <a:ea typeface="Albert Sans"/>
                <a:cs typeface="Albert Sans"/>
                <a:sym typeface="Albert Sans"/>
              </a:rPr>
              <a:t>“Alguien me explica que zorra hace la gente en el cajero que se demora tanto."</a:t>
            </a:r>
            <a:endParaRPr>
              <a:solidFill>
                <a:schemeClr val="dk2"/>
              </a:solidFill>
              <a:latin typeface="Albert Sans"/>
              <a:ea typeface="Albert Sans"/>
              <a:cs typeface="Albert Sans"/>
              <a:sym typeface="Albert Sans"/>
            </a:endParaRPr>
          </a:p>
          <a:p>
            <a:pPr indent="0" lvl="0" marL="914400" rtl="0" algn="l">
              <a:lnSpc>
                <a:spcPct val="115000"/>
              </a:lnSpc>
              <a:spcBef>
                <a:spcPts val="0"/>
              </a:spcBef>
              <a:spcAft>
                <a:spcPts val="0"/>
              </a:spcAft>
              <a:buNone/>
            </a:pPr>
            <a:r>
              <a:rPr lang="en">
                <a:solidFill>
                  <a:schemeClr val="dk2"/>
                </a:solidFill>
                <a:latin typeface="Albert Sans"/>
                <a:ea typeface="Albert Sans"/>
                <a:cs typeface="Albert Sans"/>
                <a:sym typeface="Albert Sans"/>
              </a:rPr>
              <a:t>"@messyworldorder it’s honestly so embarrassing to watch and they’ll be like “not all white women are like that”"</a:t>
            </a:r>
            <a:endParaRPr>
              <a:solidFill>
                <a:schemeClr val="dk2"/>
              </a:solidFill>
              <a:latin typeface="Albert Sans"/>
              <a:ea typeface="Albert Sans"/>
              <a:cs typeface="Albert Sans"/>
              <a:sym typeface="Albert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0" name="Google Shape;510;p67"/>
          <p:cNvSpPr txBox="1"/>
          <p:nvPr/>
        </p:nvSpPr>
        <p:spPr>
          <a:xfrm>
            <a:off x="353100" y="1457275"/>
            <a:ext cx="8520600" cy="3416400"/>
          </a:xfrm>
          <a:prstGeom prst="rect">
            <a:avLst/>
          </a:prstGeom>
          <a:noFill/>
          <a:ln>
            <a:noFill/>
          </a:ln>
        </p:spPr>
        <p:txBody>
          <a:bodyPr anchorCtr="0" anchor="t" bIns="91425" lIns="91425" spcFirstLastPara="1" rIns="91425" wrap="square" tIns="91425">
            <a:normAutofit fontScale="85000" lnSpcReduction="10000"/>
          </a:bodyPr>
          <a:lstStyle/>
          <a:p>
            <a:pPr indent="0" lvl="0" marL="1371600" rtl="0" algn="l">
              <a:lnSpc>
                <a:spcPct val="90000"/>
              </a:lnSpc>
              <a:spcBef>
                <a:spcPts val="1000"/>
              </a:spcBef>
              <a:spcAft>
                <a:spcPts val="0"/>
              </a:spcAft>
              <a:buNone/>
            </a:pPr>
            <a:r>
              <a:rPr lang="en" sz="1600">
                <a:solidFill>
                  <a:srgbClr val="000000"/>
                </a:solidFill>
              </a:rPr>
              <a:t>Nadie te va a tratar tan bien como un hombre que te lo quiere meter por primera vez.</a:t>
            </a:r>
            <a:endParaRPr sz="1600">
              <a:solidFill>
                <a:srgbClr val="000000"/>
              </a:solidFill>
            </a:endParaRPr>
          </a:p>
          <a:p>
            <a:pPr indent="0" lvl="0" marL="1371600" rtl="0" algn="l">
              <a:lnSpc>
                <a:spcPct val="90000"/>
              </a:lnSpc>
              <a:spcBef>
                <a:spcPts val="1000"/>
              </a:spcBef>
              <a:spcAft>
                <a:spcPts val="0"/>
              </a:spcAft>
              <a:buNone/>
            </a:pPr>
            <a:r>
              <a:t/>
            </a:r>
            <a:endParaRPr sz="1600">
              <a:solidFill>
                <a:srgbClr val="000000"/>
              </a:solidFill>
            </a:endParaRPr>
          </a:p>
          <a:p>
            <a:pPr indent="0" lvl="0" marL="1371600" rtl="0" algn="l">
              <a:lnSpc>
                <a:spcPct val="90000"/>
              </a:lnSpc>
              <a:spcBef>
                <a:spcPts val="1000"/>
              </a:spcBef>
              <a:spcAft>
                <a:spcPts val="0"/>
              </a:spcAft>
              <a:buNone/>
            </a:pPr>
            <a:r>
              <a:rPr lang="en" sz="1600">
                <a:solidFill>
                  <a:srgbClr val="000000"/>
                </a:solidFill>
              </a:rPr>
              <a:t>nadie te va a tratar tan bien como un hombre que te lo quiere meter por primera vez</a:t>
            </a:r>
            <a:endParaRPr sz="1600">
              <a:solidFill>
                <a:srgbClr val="000000"/>
              </a:solidFill>
            </a:endParaRPr>
          </a:p>
          <a:p>
            <a:pPr indent="0" lvl="0" marL="1371600" rtl="0" algn="l">
              <a:lnSpc>
                <a:spcPct val="90000"/>
              </a:lnSpc>
              <a:spcBef>
                <a:spcPts val="1000"/>
              </a:spcBef>
              <a:spcAft>
                <a:spcPts val="0"/>
              </a:spcAft>
              <a:buNone/>
            </a:pPr>
            <a:r>
              <a:t/>
            </a:r>
            <a:endParaRPr sz="1600">
              <a:solidFill>
                <a:srgbClr val="000000"/>
              </a:solidFill>
            </a:endParaRPr>
          </a:p>
          <a:p>
            <a:pPr indent="0" lvl="0" marL="1371600" rtl="0" algn="l">
              <a:lnSpc>
                <a:spcPct val="90000"/>
              </a:lnSpc>
              <a:spcBef>
                <a:spcPts val="1000"/>
              </a:spcBef>
              <a:spcAft>
                <a:spcPts val="0"/>
              </a:spcAft>
              <a:buNone/>
            </a:pPr>
            <a:r>
              <a:rPr lang="en" sz="1600">
                <a:solidFill>
                  <a:srgbClr val="000000"/>
                </a:solidFill>
              </a:rPr>
              <a:t>['nadie', 'te', 'va', 'a', 'tratar', 'tan', 'bien', 'como', 'un', 'hombre', 'que', 'te', 'lo', 'quiere', 'meter', 'por', 'primera', 'vez']</a:t>
            </a:r>
            <a:endParaRPr sz="1600">
              <a:solidFill>
                <a:srgbClr val="000000"/>
              </a:solidFill>
            </a:endParaRPr>
          </a:p>
          <a:p>
            <a:pPr indent="0" lvl="0" marL="1371600" rtl="0" algn="l">
              <a:lnSpc>
                <a:spcPct val="90000"/>
              </a:lnSpc>
              <a:spcBef>
                <a:spcPts val="1000"/>
              </a:spcBef>
              <a:spcAft>
                <a:spcPts val="0"/>
              </a:spcAft>
              <a:buNone/>
            </a:pPr>
            <a:r>
              <a:t/>
            </a:r>
            <a:endParaRPr sz="1600">
              <a:solidFill>
                <a:srgbClr val="000000"/>
              </a:solidFill>
            </a:endParaRPr>
          </a:p>
          <a:p>
            <a:pPr indent="0" lvl="0" marL="1371600" rtl="0" algn="l">
              <a:lnSpc>
                <a:spcPct val="90000"/>
              </a:lnSpc>
              <a:spcBef>
                <a:spcPts val="1000"/>
              </a:spcBef>
              <a:spcAft>
                <a:spcPts val="0"/>
              </a:spcAft>
              <a:buNone/>
            </a:pPr>
            <a:r>
              <a:rPr lang="en" sz="1600">
                <a:solidFill>
                  <a:srgbClr val="000000"/>
                </a:solidFill>
              </a:rPr>
              <a:t>['nadie', 'va', 'tratar', 'tan', 'bien', 'hombre', 'quiere', 'meter', 'primera', 'vez']</a:t>
            </a:r>
            <a:endParaRPr sz="1600">
              <a:solidFill>
                <a:srgbClr val="000000"/>
              </a:solidFill>
            </a:endParaRPr>
          </a:p>
          <a:p>
            <a:pPr indent="0" lvl="0" marL="1371600" rtl="0" algn="l">
              <a:lnSpc>
                <a:spcPct val="90000"/>
              </a:lnSpc>
              <a:spcBef>
                <a:spcPts val="1000"/>
              </a:spcBef>
              <a:spcAft>
                <a:spcPts val="0"/>
              </a:spcAft>
              <a:buNone/>
            </a:pPr>
            <a:r>
              <a:t/>
            </a:r>
            <a:endParaRPr sz="1600">
              <a:solidFill>
                <a:srgbClr val="000000"/>
              </a:solidFill>
            </a:endParaRPr>
          </a:p>
          <a:p>
            <a:pPr indent="457200" lvl="0" marL="914400" rtl="0" algn="l">
              <a:lnSpc>
                <a:spcPct val="90000"/>
              </a:lnSpc>
              <a:spcBef>
                <a:spcPts val="1000"/>
              </a:spcBef>
              <a:spcAft>
                <a:spcPts val="0"/>
              </a:spcAft>
              <a:buNone/>
            </a:pPr>
            <a:r>
              <a:rPr lang="en" sz="1600">
                <a:solidFill>
                  <a:srgbClr val="000000"/>
                </a:solidFill>
              </a:rPr>
              <a:t>nadie ir tratar tanto bien hombre querer meter primero vez</a:t>
            </a:r>
            <a:endParaRPr sz="1600">
              <a:solidFill>
                <a:srgbClr val="000000"/>
              </a:solidFill>
            </a:endParaRPr>
          </a:p>
          <a:p>
            <a:pPr indent="0" lvl="0" marL="0" rtl="0" algn="l">
              <a:lnSpc>
                <a:spcPct val="115000"/>
              </a:lnSpc>
              <a:spcBef>
                <a:spcPts val="0"/>
              </a:spcBef>
              <a:spcAft>
                <a:spcPts val="1200"/>
              </a:spcAft>
              <a:buNone/>
            </a:pPr>
            <a:r>
              <a:t/>
            </a:r>
            <a:endParaRPr sz="1800">
              <a:solidFill>
                <a:srgbClr val="595959"/>
              </a:solidFill>
            </a:endParaRPr>
          </a:p>
        </p:txBody>
      </p:sp>
      <p:sp>
        <p:nvSpPr>
          <p:cNvPr id="511" name="Google Shape;511;p67"/>
          <p:cNvSpPr/>
          <p:nvPr/>
        </p:nvSpPr>
        <p:spPr>
          <a:xfrm>
            <a:off x="270300" y="1489800"/>
            <a:ext cx="1379700" cy="404100"/>
          </a:xfrm>
          <a:prstGeom prst="roundRect">
            <a:avLst>
              <a:gd fmla="val 16667" name="adj"/>
            </a:avLst>
          </a:prstGeom>
          <a:solidFill>
            <a:srgbClr val="EEEEEE"/>
          </a:solidFill>
          <a:ln>
            <a:noFill/>
          </a:ln>
        </p:spPr>
        <p:txBody>
          <a:bodyPr anchorCtr="0" anchor="b" bIns="91425" lIns="91425" spcFirstLastPara="1" rIns="91425" wrap="square" tIns="91425">
            <a:noAutofit/>
          </a:bodyPr>
          <a:lstStyle/>
          <a:p>
            <a:pPr indent="0" lvl="0" marL="0" rtl="0" algn="ctr">
              <a:lnSpc>
                <a:spcPct val="90000"/>
              </a:lnSpc>
              <a:spcBef>
                <a:spcPts val="1000"/>
              </a:spcBef>
              <a:spcAft>
                <a:spcPts val="0"/>
              </a:spcAft>
              <a:buNone/>
            </a:pPr>
            <a:r>
              <a:rPr lang="en" sz="1500">
                <a:solidFill>
                  <a:srgbClr val="000000"/>
                </a:solidFill>
              </a:rPr>
              <a:t>Crudo</a:t>
            </a:r>
            <a:endParaRPr sz="1500"/>
          </a:p>
        </p:txBody>
      </p:sp>
      <p:sp>
        <p:nvSpPr>
          <p:cNvPr id="512" name="Google Shape;512;p67"/>
          <p:cNvSpPr/>
          <p:nvPr/>
        </p:nvSpPr>
        <p:spPr>
          <a:xfrm>
            <a:off x="270300" y="2172900"/>
            <a:ext cx="1379700" cy="404100"/>
          </a:xfrm>
          <a:prstGeom prst="roundRect">
            <a:avLst>
              <a:gd fmla="val 16667" name="adj"/>
            </a:avLst>
          </a:prstGeom>
          <a:solidFill>
            <a:srgbClr val="EEEEEE"/>
          </a:solidFill>
          <a:ln>
            <a:noFill/>
          </a:ln>
        </p:spPr>
        <p:txBody>
          <a:bodyPr anchorCtr="0" anchor="b" bIns="91425" lIns="91425" spcFirstLastPara="1" rIns="91425" wrap="square" tIns="91425">
            <a:noAutofit/>
          </a:bodyPr>
          <a:lstStyle/>
          <a:p>
            <a:pPr indent="0" lvl="0" marL="0" rtl="0" algn="ctr">
              <a:lnSpc>
                <a:spcPct val="90000"/>
              </a:lnSpc>
              <a:spcBef>
                <a:spcPts val="1000"/>
              </a:spcBef>
              <a:spcAft>
                <a:spcPts val="0"/>
              </a:spcAft>
              <a:buNone/>
            </a:pPr>
            <a:r>
              <a:rPr lang="en" sz="1500">
                <a:solidFill>
                  <a:srgbClr val="000000"/>
                </a:solidFill>
              </a:rPr>
              <a:t>Limpieza</a:t>
            </a:r>
            <a:endParaRPr sz="1500"/>
          </a:p>
        </p:txBody>
      </p:sp>
      <p:sp>
        <p:nvSpPr>
          <p:cNvPr id="513" name="Google Shape;513;p67"/>
          <p:cNvSpPr/>
          <p:nvPr/>
        </p:nvSpPr>
        <p:spPr>
          <a:xfrm>
            <a:off x="270300" y="2785425"/>
            <a:ext cx="1379700" cy="404100"/>
          </a:xfrm>
          <a:prstGeom prst="roundRect">
            <a:avLst>
              <a:gd fmla="val 16667" name="adj"/>
            </a:avLst>
          </a:prstGeom>
          <a:solidFill>
            <a:srgbClr val="EEEEEE"/>
          </a:solidFill>
          <a:ln>
            <a:noFill/>
          </a:ln>
        </p:spPr>
        <p:txBody>
          <a:bodyPr anchorCtr="0" anchor="b" bIns="91425" lIns="91425" spcFirstLastPara="1" rIns="91425" wrap="square" tIns="91425">
            <a:noAutofit/>
          </a:bodyPr>
          <a:lstStyle/>
          <a:p>
            <a:pPr indent="0" lvl="0" marL="0" rtl="0" algn="ctr">
              <a:lnSpc>
                <a:spcPct val="90000"/>
              </a:lnSpc>
              <a:spcBef>
                <a:spcPts val="1000"/>
              </a:spcBef>
              <a:spcAft>
                <a:spcPts val="0"/>
              </a:spcAft>
              <a:buNone/>
            </a:pPr>
            <a:r>
              <a:rPr lang="en" sz="1500">
                <a:solidFill>
                  <a:srgbClr val="000000"/>
                </a:solidFill>
              </a:rPr>
              <a:t>Tokenización</a:t>
            </a:r>
            <a:endParaRPr sz="1500"/>
          </a:p>
        </p:txBody>
      </p:sp>
      <p:sp>
        <p:nvSpPr>
          <p:cNvPr id="514" name="Google Shape;514;p67"/>
          <p:cNvSpPr/>
          <p:nvPr/>
        </p:nvSpPr>
        <p:spPr>
          <a:xfrm>
            <a:off x="270300" y="3357850"/>
            <a:ext cx="1379700" cy="404100"/>
          </a:xfrm>
          <a:prstGeom prst="roundRect">
            <a:avLst>
              <a:gd fmla="val 16667" name="adj"/>
            </a:avLst>
          </a:prstGeom>
          <a:solidFill>
            <a:srgbClr val="EEEEEE"/>
          </a:solidFill>
          <a:ln>
            <a:noFill/>
          </a:ln>
        </p:spPr>
        <p:txBody>
          <a:bodyPr anchorCtr="0" anchor="b" bIns="91425" lIns="91425" spcFirstLastPara="1" rIns="91425" wrap="square" tIns="91425">
            <a:noAutofit/>
          </a:bodyPr>
          <a:lstStyle/>
          <a:p>
            <a:pPr indent="0" lvl="0" marL="0" rtl="0" algn="ctr">
              <a:lnSpc>
                <a:spcPct val="90000"/>
              </a:lnSpc>
              <a:spcBef>
                <a:spcPts val="1000"/>
              </a:spcBef>
              <a:spcAft>
                <a:spcPts val="0"/>
              </a:spcAft>
              <a:buNone/>
            </a:pPr>
            <a:r>
              <a:rPr lang="en" sz="1500">
                <a:solidFill>
                  <a:srgbClr val="000000"/>
                </a:solidFill>
              </a:rPr>
              <a:t>StopWords</a:t>
            </a:r>
            <a:endParaRPr sz="1300"/>
          </a:p>
        </p:txBody>
      </p:sp>
      <p:sp>
        <p:nvSpPr>
          <p:cNvPr id="515" name="Google Shape;515;p67"/>
          <p:cNvSpPr/>
          <p:nvPr/>
        </p:nvSpPr>
        <p:spPr>
          <a:xfrm>
            <a:off x="270300" y="4081050"/>
            <a:ext cx="1379700" cy="404100"/>
          </a:xfrm>
          <a:prstGeom prst="roundRect">
            <a:avLst>
              <a:gd fmla="val 16667" name="adj"/>
            </a:avLst>
          </a:prstGeom>
          <a:solidFill>
            <a:srgbClr val="EEEEEE"/>
          </a:solidFill>
          <a:ln>
            <a:noFill/>
          </a:ln>
        </p:spPr>
        <p:txBody>
          <a:bodyPr anchorCtr="0" anchor="b" bIns="91425" lIns="91425" spcFirstLastPara="1" rIns="91425" wrap="square" tIns="91425">
            <a:noAutofit/>
          </a:bodyPr>
          <a:lstStyle/>
          <a:p>
            <a:pPr indent="0" lvl="0" marL="0" rtl="0" algn="ctr">
              <a:lnSpc>
                <a:spcPct val="90000"/>
              </a:lnSpc>
              <a:spcBef>
                <a:spcPts val="1000"/>
              </a:spcBef>
              <a:spcAft>
                <a:spcPts val="0"/>
              </a:spcAft>
              <a:buNone/>
            </a:pPr>
            <a:r>
              <a:rPr lang="en" sz="1500">
                <a:solidFill>
                  <a:srgbClr val="000000"/>
                </a:solidFill>
              </a:rPr>
              <a:t>Lematización</a:t>
            </a:r>
            <a:endParaRPr sz="1100"/>
          </a:p>
        </p:txBody>
      </p:sp>
      <p:sp>
        <p:nvSpPr>
          <p:cNvPr id="516" name="Google Shape;516;p6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112158"/>
                </a:solidFill>
                <a:latin typeface="Epilogue"/>
                <a:ea typeface="Epilogue"/>
                <a:cs typeface="Epilogue"/>
                <a:sym typeface="Epilogue"/>
              </a:rPr>
              <a:t>Diferentes niveles de limpieza</a:t>
            </a:r>
            <a:endParaRPr b="1" sz="2500">
              <a:solidFill>
                <a:srgbClr val="112158"/>
              </a:solidFill>
              <a:latin typeface="Epilogue"/>
              <a:ea typeface="Epilogue"/>
              <a:cs typeface="Epilogue"/>
              <a:sym typeface="Epilog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2" name="Google Shape;522;p68"/>
          <p:cNvPicPr preferRelativeResize="0"/>
          <p:nvPr/>
        </p:nvPicPr>
        <p:blipFill>
          <a:blip r:embed="rId3">
            <a:alphaModFix/>
          </a:blip>
          <a:stretch>
            <a:fillRect/>
          </a:stretch>
        </p:blipFill>
        <p:spPr>
          <a:xfrm>
            <a:off x="235500" y="1968820"/>
            <a:ext cx="4070749" cy="2965199"/>
          </a:xfrm>
          <a:prstGeom prst="rect">
            <a:avLst/>
          </a:prstGeom>
          <a:noFill/>
          <a:ln>
            <a:noFill/>
          </a:ln>
        </p:spPr>
      </p:pic>
      <p:pic>
        <p:nvPicPr>
          <p:cNvPr id="523" name="Google Shape;523;p68"/>
          <p:cNvPicPr preferRelativeResize="0"/>
          <p:nvPr/>
        </p:nvPicPr>
        <p:blipFill>
          <a:blip r:embed="rId4">
            <a:alphaModFix/>
          </a:blip>
          <a:stretch>
            <a:fillRect/>
          </a:stretch>
        </p:blipFill>
        <p:spPr>
          <a:xfrm>
            <a:off x="4564050" y="1981325"/>
            <a:ext cx="4151258" cy="2965200"/>
          </a:xfrm>
          <a:prstGeom prst="rect">
            <a:avLst/>
          </a:prstGeom>
          <a:noFill/>
          <a:ln>
            <a:noFill/>
          </a:ln>
        </p:spPr>
      </p:pic>
      <p:sp>
        <p:nvSpPr>
          <p:cNvPr id="524" name="Google Shape;524;p68"/>
          <p:cNvSpPr/>
          <p:nvPr/>
        </p:nvSpPr>
        <p:spPr>
          <a:xfrm>
            <a:off x="379100" y="1380025"/>
            <a:ext cx="3014400" cy="5727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T-SNE datos crudos</a:t>
            </a:r>
            <a:endParaRPr/>
          </a:p>
        </p:txBody>
      </p:sp>
      <p:sp>
        <p:nvSpPr>
          <p:cNvPr id="525" name="Google Shape;525;p68"/>
          <p:cNvSpPr/>
          <p:nvPr/>
        </p:nvSpPr>
        <p:spPr>
          <a:xfrm>
            <a:off x="4920763" y="1380025"/>
            <a:ext cx="3759900" cy="5727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T-SNE datos lematizados</a:t>
            </a:r>
            <a:endParaRPr/>
          </a:p>
        </p:txBody>
      </p:sp>
      <p:sp>
        <p:nvSpPr>
          <p:cNvPr id="526" name="Google Shape;526;p6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112158"/>
                </a:solidFill>
                <a:latin typeface="Epilogue"/>
                <a:ea typeface="Epilogue"/>
                <a:cs typeface="Epilogue"/>
                <a:sym typeface="Epilogue"/>
              </a:rPr>
              <a:t>Exploración de las representaciones</a:t>
            </a:r>
            <a:endParaRPr b="1" sz="2500">
              <a:solidFill>
                <a:srgbClr val="112158"/>
              </a:solidFill>
              <a:latin typeface="Epilogue"/>
              <a:ea typeface="Epilogue"/>
              <a:cs typeface="Epilogue"/>
              <a:sym typeface="Epilog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69"/>
          <p:cNvSpPr/>
          <p:nvPr/>
        </p:nvSpPr>
        <p:spPr>
          <a:xfrm>
            <a:off x="379100" y="1380025"/>
            <a:ext cx="3014400" cy="5727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T-SNE datos crudos</a:t>
            </a:r>
            <a:endParaRPr/>
          </a:p>
        </p:txBody>
      </p:sp>
      <p:sp>
        <p:nvSpPr>
          <p:cNvPr id="533" name="Google Shape;533;p69"/>
          <p:cNvSpPr/>
          <p:nvPr/>
        </p:nvSpPr>
        <p:spPr>
          <a:xfrm>
            <a:off x="4920763" y="1380025"/>
            <a:ext cx="3759900" cy="5727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T-SNE datos lematizados</a:t>
            </a:r>
            <a:endParaRPr/>
          </a:p>
        </p:txBody>
      </p:sp>
      <p:pic>
        <p:nvPicPr>
          <p:cNvPr id="534" name="Google Shape;534;p69"/>
          <p:cNvPicPr preferRelativeResize="0"/>
          <p:nvPr/>
        </p:nvPicPr>
        <p:blipFill>
          <a:blip r:embed="rId3">
            <a:alphaModFix/>
          </a:blip>
          <a:stretch>
            <a:fillRect/>
          </a:stretch>
        </p:blipFill>
        <p:spPr>
          <a:xfrm>
            <a:off x="175125" y="1938350"/>
            <a:ext cx="4422225" cy="2706750"/>
          </a:xfrm>
          <a:prstGeom prst="rect">
            <a:avLst/>
          </a:prstGeom>
          <a:noFill/>
          <a:ln>
            <a:noFill/>
          </a:ln>
        </p:spPr>
      </p:pic>
      <p:pic>
        <p:nvPicPr>
          <p:cNvPr id="535" name="Google Shape;535;p69"/>
          <p:cNvPicPr preferRelativeResize="0"/>
          <p:nvPr/>
        </p:nvPicPr>
        <p:blipFill>
          <a:blip r:embed="rId4">
            <a:alphaModFix/>
          </a:blip>
          <a:stretch>
            <a:fillRect/>
          </a:stretch>
        </p:blipFill>
        <p:spPr>
          <a:xfrm>
            <a:off x="4632550" y="1937250"/>
            <a:ext cx="4488725" cy="2736400"/>
          </a:xfrm>
          <a:prstGeom prst="rect">
            <a:avLst/>
          </a:prstGeom>
          <a:noFill/>
          <a:ln>
            <a:noFill/>
          </a:ln>
        </p:spPr>
      </p:pic>
      <p:sp>
        <p:nvSpPr>
          <p:cNvPr id="536" name="Google Shape;536;p6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112158"/>
                </a:solidFill>
                <a:latin typeface="Epilogue"/>
                <a:ea typeface="Epilogue"/>
                <a:cs typeface="Epilogue"/>
                <a:sym typeface="Epilogue"/>
              </a:rPr>
              <a:t>Exploración de las representaciones</a:t>
            </a:r>
            <a:endParaRPr b="1" sz="2500">
              <a:solidFill>
                <a:srgbClr val="112158"/>
              </a:solidFill>
              <a:latin typeface="Epilogue"/>
              <a:ea typeface="Epilogue"/>
              <a:cs typeface="Epilogue"/>
              <a:sym typeface="Epilog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2</a:t>
            </a:r>
            <a:r>
              <a:rPr lang="en" sz="4800">
                <a:solidFill>
                  <a:schemeClr val="lt2"/>
                </a:solidFill>
              </a:rPr>
              <a:t>.1 </a:t>
            </a:r>
            <a:r>
              <a:rPr lang="en" sz="4800"/>
              <a:t>Limpieza de datos</a:t>
            </a:r>
            <a:endParaRPr sz="2500"/>
          </a:p>
        </p:txBody>
      </p:sp>
      <p:sp>
        <p:nvSpPr>
          <p:cNvPr id="255" name="Google Shape;255;p34"/>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Bag of words + Bayesian Network</a:t>
            </a:r>
            <a:endParaRPr/>
          </a:p>
        </p:txBody>
      </p:sp>
      <p:sp>
        <p:nvSpPr>
          <p:cNvPr id="542" name="Google Shape;54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3" name="Google Shape;543;p70"/>
          <p:cNvPicPr preferRelativeResize="0"/>
          <p:nvPr/>
        </p:nvPicPr>
        <p:blipFill>
          <a:blip r:embed="rId3">
            <a:alphaModFix/>
          </a:blip>
          <a:stretch>
            <a:fillRect/>
          </a:stretch>
        </p:blipFill>
        <p:spPr>
          <a:xfrm>
            <a:off x="1923273" y="1700675"/>
            <a:ext cx="5297449" cy="3049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1"/>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BETO transformer</a:t>
            </a:r>
            <a:endParaRPr/>
          </a:p>
        </p:txBody>
      </p:sp>
      <p:sp>
        <p:nvSpPr>
          <p:cNvPr id="549" name="Google Shape;54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0" name="Google Shape;550;p71"/>
          <p:cNvPicPr preferRelativeResize="0"/>
          <p:nvPr/>
        </p:nvPicPr>
        <p:blipFill>
          <a:blip r:embed="rId3">
            <a:alphaModFix/>
          </a:blip>
          <a:stretch>
            <a:fillRect/>
          </a:stretch>
        </p:blipFill>
        <p:spPr>
          <a:xfrm>
            <a:off x="2108812" y="1586950"/>
            <a:ext cx="4926376" cy="3162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2"/>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556" name="Google Shape;556;p72"/>
          <p:cNvGrpSpPr/>
          <p:nvPr/>
        </p:nvGrpSpPr>
        <p:grpSpPr>
          <a:xfrm>
            <a:off x="4213310" y="1162256"/>
            <a:ext cx="3569963" cy="2819283"/>
            <a:chOff x="5076775" y="1958876"/>
            <a:chExt cx="3353968" cy="2648707"/>
          </a:xfrm>
        </p:grpSpPr>
        <p:sp>
          <p:nvSpPr>
            <p:cNvPr id="557" name="Google Shape;557;p72"/>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2"/>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9" name="Google Shape;559;p72"/>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560" name="Google Shape;560;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1" name="Google Shape;561;p72">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5" name="Shape 565"/>
        <p:cNvGrpSpPr/>
        <p:nvPr/>
      </p:nvGrpSpPr>
      <p:grpSpPr>
        <a:xfrm>
          <a:off x="0" y="0"/>
          <a:ext cx="0" cy="0"/>
          <a:chOff x="0" y="0"/>
          <a:chExt cx="0" cy="0"/>
        </a:xfrm>
      </p:grpSpPr>
      <p:sp>
        <p:nvSpPr>
          <p:cNvPr id="566" name="Google Shape;566;p73"/>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567" name="Google Shape;567;p73"/>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568" name="Google Shape;568;p73"/>
          <p:cNvGrpSpPr/>
          <p:nvPr/>
        </p:nvGrpSpPr>
        <p:grpSpPr>
          <a:xfrm>
            <a:off x="4309559" y="2928275"/>
            <a:ext cx="525300" cy="525300"/>
            <a:chOff x="4309559" y="2928275"/>
            <a:chExt cx="525300" cy="525300"/>
          </a:xfrm>
        </p:grpSpPr>
        <p:sp>
          <p:nvSpPr>
            <p:cNvPr id="569" name="Google Shape;569;p73"/>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73"/>
            <p:cNvGrpSpPr/>
            <p:nvPr/>
          </p:nvGrpSpPr>
          <p:grpSpPr>
            <a:xfrm>
              <a:off x="4412298" y="3045942"/>
              <a:ext cx="320315" cy="286423"/>
              <a:chOff x="3824739" y="3890112"/>
              <a:chExt cx="208105" cy="186110"/>
            </a:xfrm>
          </p:grpSpPr>
          <p:sp>
            <p:nvSpPr>
              <p:cNvPr id="571" name="Google Shape;571;p73"/>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3"/>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3"/>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4" name="Google Shape;574;p73"/>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3"/>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3"/>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73"/>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579" name="Google Shape;579;p73"/>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580" name="Google Shape;580;p73"/>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581" name="Google Shape;581;p73"/>
          <p:cNvGrpSpPr/>
          <p:nvPr/>
        </p:nvGrpSpPr>
        <p:grpSpPr>
          <a:xfrm>
            <a:off x="3267625" y="2928275"/>
            <a:ext cx="525300" cy="525300"/>
            <a:chOff x="3267625" y="2928275"/>
            <a:chExt cx="525300" cy="525300"/>
          </a:xfrm>
        </p:grpSpPr>
        <p:sp>
          <p:nvSpPr>
            <p:cNvPr id="582" name="Google Shape;582;p73"/>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73"/>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584" name="Google Shape;584;p73"/>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585" name="Google Shape;58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6" name="Google Shape;586;p73"/>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1248900" y="1307100"/>
            <a:ext cx="6951000" cy="252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solidFill>
                  <a:schemeClr val="lt2"/>
                </a:solidFill>
              </a:rPr>
              <a:t>Let’s keep </a:t>
            </a:r>
            <a:r>
              <a:rPr lang="en" sz="5900">
                <a:solidFill>
                  <a:schemeClr val="lt2"/>
                </a:solidFill>
              </a:rPr>
              <a:t>talking</a:t>
            </a:r>
            <a:r>
              <a:rPr lang="en" sz="4900">
                <a:solidFill>
                  <a:schemeClr val="lt2"/>
                </a:solidFill>
              </a:rPr>
              <a:t> </a:t>
            </a:r>
            <a:endParaRPr sz="4900">
              <a:solidFill>
                <a:schemeClr val="lt2"/>
              </a:solidFill>
            </a:endParaRPr>
          </a:p>
          <a:p>
            <a:pPr indent="0" lvl="0" marL="0" rtl="0" algn="l">
              <a:spcBef>
                <a:spcPts val="0"/>
              </a:spcBef>
              <a:spcAft>
                <a:spcPts val="0"/>
              </a:spcAft>
              <a:buNone/>
            </a:pPr>
            <a:r>
              <a:rPr lang="en" sz="3100">
                <a:solidFill>
                  <a:srgbClr val="9E9E9E"/>
                </a:solidFill>
              </a:rPr>
              <a:t>(and listening) </a:t>
            </a:r>
            <a:endParaRPr sz="3100">
              <a:solidFill>
                <a:srgbClr val="9E9E9E"/>
              </a:solidFill>
            </a:endParaRPr>
          </a:p>
          <a:p>
            <a:pPr indent="0" lvl="0" marL="0" rtl="0" algn="l">
              <a:spcBef>
                <a:spcPts val="0"/>
              </a:spcBef>
              <a:spcAft>
                <a:spcPts val="0"/>
              </a:spcAft>
              <a:buNone/>
            </a:pPr>
            <a:r>
              <a:rPr lang="en" sz="4100">
                <a:solidFill>
                  <a:schemeClr val="dk2"/>
                </a:solidFill>
              </a:rPr>
              <a:t>about</a:t>
            </a:r>
            <a:r>
              <a:rPr lang="en" sz="5100">
                <a:solidFill>
                  <a:schemeClr val="dk2"/>
                </a:solidFill>
              </a:rPr>
              <a:t> </a:t>
            </a:r>
            <a:endParaRPr sz="5100">
              <a:solidFill>
                <a:schemeClr val="dk2"/>
              </a:solidFill>
            </a:endParaRPr>
          </a:p>
          <a:p>
            <a:pPr indent="0" lvl="0" marL="0" rtl="0" algn="l">
              <a:spcBef>
                <a:spcPts val="0"/>
              </a:spcBef>
              <a:spcAft>
                <a:spcPts val="0"/>
              </a:spcAft>
              <a:buNone/>
            </a:pPr>
            <a:r>
              <a:rPr lang="en" sz="6600"/>
              <a:t>Data… </a:t>
            </a:r>
            <a:endParaRPr sz="6600"/>
          </a:p>
          <a:p>
            <a:pPr indent="0" lvl="0" marL="0" rtl="0" algn="l">
              <a:spcBef>
                <a:spcPts val="0"/>
              </a:spcBef>
              <a:spcAft>
                <a:spcPts val="0"/>
              </a:spcAft>
              <a:buNone/>
            </a:pPr>
            <a:r>
              <a:rPr lang="en" sz="3100">
                <a:solidFill>
                  <a:srgbClr val="00C3B1"/>
                </a:solidFill>
              </a:rPr>
              <a:t>but cleaning</a:t>
            </a:r>
            <a:endParaRPr sz="3100">
              <a:solidFill>
                <a:srgbClr val="00C3B1"/>
              </a:solidFill>
            </a:endParaRPr>
          </a:p>
        </p:txBody>
      </p:sp>
      <p:sp>
        <p:nvSpPr>
          <p:cNvPr id="264" name="Google Shape;26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5"/>
          <p:cNvPicPr preferRelativeResize="0"/>
          <p:nvPr/>
        </p:nvPicPr>
        <p:blipFill>
          <a:blip r:embed="rId3">
            <a:alphaModFix/>
          </a:blip>
          <a:stretch>
            <a:fillRect/>
          </a:stretch>
        </p:blipFill>
        <p:spPr>
          <a:xfrm>
            <a:off x="5418776" y="2284175"/>
            <a:ext cx="2396501" cy="2078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36"/>
          <p:cNvPicPr preferRelativeResize="0"/>
          <p:nvPr/>
        </p:nvPicPr>
        <p:blipFill>
          <a:blip r:embed="rId3">
            <a:alphaModFix/>
          </a:blip>
          <a:stretch>
            <a:fillRect/>
          </a:stretch>
        </p:blipFill>
        <p:spPr>
          <a:xfrm>
            <a:off x="152400" y="689738"/>
            <a:ext cx="8839200" cy="3764026"/>
          </a:xfrm>
          <a:prstGeom prst="rect">
            <a:avLst/>
          </a:prstGeom>
          <a:noFill/>
          <a:ln>
            <a:noFill/>
          </a:ln>
        </p:spPr>
      </p:pic>
      <p:sp>
        <p:nvSpPr>
          <p:cNvPr id="272" name="Google Shape;272;p36"/>
          <p:cNvSpPr txBox="1"/>
          <p:nvPr/>
        </p:nvSpPr>
        <p:spPr>
          <a:xfrm>
            <a:off x="0" y="4792750"/>
            <a:ext cx="91440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C3B1"/>
                </a:solidFill>
                <a:latin typeface="Epilogue"/>
                <a:ea typeface="Epilogue"/>
                <a:cs typeface="Epilogue"/>
                <a:sym typeface="Epilogue"/>
              </a:rPr>
              <a:t>https://www.forbes.com/sites/gilpress/2016/03/23/data-preparation-most-time-consuming-least-enjoyable-data-science-task-survey-says</a:t>
            </a:r>
            <a:endParaRPr sz="800">
              <a:solidFill>
                <a:srgbClr val="00C3B1"/>
              </a:solidFill>
              <a:latin typeface="Epilogue"/>
              <a:ea typeface="Epilogue"/>
              <a:cs typeface="Epilogue"/>
              <a:sym typeface="Epilog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7"/>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278" name="Google Shape;278;p37"/>
          <p:cNvSpPr txBox="1"/>
          <p:nvPr/>
        </p:nvSpPr>
        <p:spPr>
          <a:xfrm>
            <a:off x="0" y="1094100"/>
            <a:ext cx="4732800" cy="29244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es</a:t>
            </a:r>
            <a:r>
              <a:rPr b="1" lang="en" sz="5000">
                <a:solidFill>
                  <a:schemeClr val="accent3"/>
                </a:solidFill>
                <a:latin typeface="Albert Sans"/>
                <a:ea typeface="Albert Sans"/>
                <a:cs typeface="Albert Sans"/>
                <a:sym typeface="Albert Sans"/>
              </a:rPr>
              <a:t> </a:t>
            </a:r>
            <a:endParaRPr b="1" sz="5000">
              <a:solidFill>
                <a:schemeClr val="accent3"/>
              </a:solidFill>
              <a:latin typeface="Albert Sans"/>
              <a:ea typeface="Albert Sans"/>
              <a:cs typeface="Albert Sans"/>
              <a:sym typeface="Albert Sans"/>
            </a:endParaRPr>
          </a:p>
          <a:p>
            <a:pPr indent="457200" lvl="0" marL="0" rtl="0" algn="l">
              <a:spcBef>
                <a:spcPts val="0"/>
              </a:spcBef>
              <a:spcAft>
                <a:spcPts val="0"/>
              </a:spcAft>
              <a:buNone/>
            </a:pPr>
            <a:r>
              <a:rPr b="1" lang="en" sz="5000">
                <a:solidFill>
                  <a:schemeClr val="accent2"/>
                </a:solidFill>
                <a:latin typeface="Albert Sans"/>
                <a:ea typeface="Albert Sans"/>
                <a:cs typeface="Albert Sans"/>
                <a:sym typeface="Albert Sans"/>
              </a:rPr>
              <a:t>la </a:t>
            </a:r>
            <a:r>
              <a:rPr b="1" lang="en" sz="5500">
                <a:solidFill>
                  <a:schemeClr val="accent3"/>
                </a:solidFill>
                <a:latin typeface="Albert Sans"/>
                <a:ea typeface="Albert Sans"/>
                <a:cs typeface="Albert Sans"/>
                <a:sym typeface="Albert Sans"/>
              </a:rPr>
              <a:t>limpieza</a:t>
            </a:r>
            <a:r>
              <a:rPr b="1" lang="en" sz="5000">
                <a:solidFill>
                  <a:schemeClr val="accent2"/>
                </a:solidFill>
                <a:latin typeface="Albert Sans"/>
                <a:ea typeface="Albert Sans"/>
                <a:cs typeface="Albert Sans"/>
                <a:sym typeface="Albert Sans"/>
              </a:rPr>
              <a:t> de los </a:t>
            </a:r>
            <a:r>
              <a:rPr b="1" lang="en" sz="6300">
                <a:solidFill>
                  <a:schemeClr val="lt1"/>
                </a:solidFill>
                <a:latin typeface="Albert Sans"/>
                <a:ea typeface="Albert Sans"/>
                <a:cs typeface="Albert Sans"/>
                <a:sym typeface="Albert Sans"/>
              </a:rPr>
              <a:t>Datos</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279" name="Google Shape;27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idx="2" type="subTitle"/>
          </p:nvPr>
        </p:nvSpPr>
        <p:spPr>
          <a:xfrm>
            <a:off x="3347525" y="2004950"/>
            <a:ext cx="24264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el proceso de detección y corrección de registros corruptos o inexactos de un conjunto de registros, y se refiere a la identificación de partes incompletas, incorrectas, inexactas o irrelevantes de los datos y, a continuación, la sustitución, modificación o eliminación de los datos sucios.</a:t>
            </a:r>
            <a:endParaRPr sz="1200"/>
          </a:p>
        </p:txBody>
      </p:sp>
      <p:sp>
        <p:nvSpPr>
          <p:cNvPr id="285" name="Google Shape;285;p38"/>
          <p:cNvSpPr txBox="1"/>
          <p:nvPr>
            <p:ph idx="5" type="subTitle"/>
          </p:nvPr>
        </p:nvSpPr>
        <p:spPr>
          <a:xfrm>
            <a:off x="6003700" y="2004950"/>
            <a:ext cx="22410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proceso fundamental en el manejo de información que consiste en identificar y corregir o eliminar registros de datos que son erróneos, incompletos, inconsistentes o duplicados. Es útil para asegurar que sean lo más precisos y confiables posible. </a:t>
            </a:r>
            <a:endParaRPr sz="1200"/>
          </a:p>
        </p:txBody>
      </p:sp>
      <p:sp>
        <p:nvSpPr>
          <p:cNvPr id="286" name="Google Shape;286;p38"/>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287" name="Google Shape;287;p38"/>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el proceso de identificar y corregir errores y problemas en conjuntos de datos para garantizar su precisión y confiabilidad en el análisis y la toma de decisiones en ciencia de datos.</a:t>
            </a:r>
            <a:endParaRPr sz="1200"/>
          </a:p>
        </p:txBody>
      </p:sp>
      <p:sp>
        <p:nvSpPr>
          <p:cNvPr id="288" name="Google Shape;288;p38"/>
          <p:cNvSpPr txBox="1"/>
          <p:nvPr>
            <p:ph idx="7" type="subTitle"/>
          </p:nvPr>
        </p:nvSpPr>
        <p:spPr>
          <a:xfrm>
            <a:off x="9652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289" name="Google Shape;289;p38"/>
          <p:cNvSpPr txBox="1"/>
          <p:nvPr>
            <p:ph idx="8" type="subTitle"/>
          </p:nvPr>
        </p:nvSpPr>
        <p:spPr>
          <a:xfrm>
            <a:off x="3485566"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290" name="Google Shape;290;p38"/>
          <p:cNvSpPr txBox="1"/>
          <p:nvPr>
            <p:ph idx="9" type="subTitle"/>
          </p:nvPr>
        </p:nvSpPr>
        <p:spPr>
          <a:xfrm>
            <a:off x="60079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291" name="Google Shape;291;p38"/>
          <p:cNvSpPr txBox="1"/>
          <p:nvPr/>
        </p:nvSpPr>
        <p:spPr>
          <a:xfrm>
            <a:off x="593365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292" name="Google Shape;292;p38"/>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https://en.wikipedia.org/wiki/Data_cleansing</a:t>
            </a:r>
            <a:endParaRPr sz="1000">
              <a:solidFill>
                <a:srgbClr val="00C3B1"/>
              </a:solidFill>
            </a:endParaRPr>
          </a:p>
        </p:txBody>
      </p:sp>
      <p:sp>
        <p:nvSpPr>
          <p:cNvPr id="293" name="Google Shape;293;p38"/>
          <p:cNvSpPr txBox="1"/>
          <p:nvPr/>
        </p:nvSpPr>
        <p:spPr>
          <a:xfrm>
            <a:off x="11379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39"/>
          <p:cNvSpPr txBox="1"/>
          <p:nvPr/>
        </p:nvSpPr>
        <p:spPr>
          <a:xfrm>
            <a:off x="717588" y="539500"/>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La limpieza de datos</a:t>
            </a:r>
            <a:endParaRPr b="1" sz="3000">
              <a:solidFill>
                <a:srgbClr val="112158"/>
              </a:solidFill>
              <a:latin typeface="Epilogue"/>
              <a:ea typeface="Epilogue"/>
              <a:cs typeface="Epilogue"/>
              <a:sym typeface="Epilogue"/>
            </a:endParaRPr>
          </a:p>
        </p:txBody>
      </p:sp>
      <p:sp>
        <p:nvSpPr>
          <p:cNvPr id="300" name="Google Shape;300;p3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12158"/>
              </a:buClr>
              <a:buSzPts val="1600"/>
              <a:buFont typeface="Albert Sans"/>
              <a:buChar char="●"/>
            </a:pPr>
            <a:r>
              <a:rPr lang="en" sz="1600">
                <a:solidFill>
                  <a:schemeClr val="dk1"/>
                </a:solidFill>
                <a:latin typeface="Albert Sans"/>
                <a:ea typeface="Albert Sans"/>
                <a:cs typeface="Albert Sans"/>
                <a:sym typeface="Albert Sans"/>
              </a:rPr>
              <a:t>Una vez completado el proceso de </a:t>
            </a:r>
            <a:r>
              <a:rPr b="1" lang="en" sz="1600">
                <a:solidFill>
                  <a:schemeClr val="lt2"/>
                </a:solidFill>
                <a:latin typeface="Albert Sans"/>
                <a:ea typeface="Albert Sans"/>
                <a:cs typeface="Albert Sans"/>
                <a:sym typeface="Albert Sans"/>
              </a:rPr>
              <a:t>ciencia de datos</a:t>
            </a:r>
            <a:r>
              <a:rPr lang="en" sz="1600">
                <a:solidFill>
                  <a:schemeClr val="dk1"/>
                </a:solidFill>
                <a:latin typeface="Albert Sans"/>
                <a:ea typeface="Albert Sans"/>
                <a:cs typeface="Albert Sans"/>
                <a:sym typeface="Albert Sans"/>
              </a:rPr>
              <a:t>, si los resultados </a:t>
            </a:r>
            <a:r>
              <a:rPr lang="en" sz="1600" u="sng">
                <a:solidFill>
                  <a:schemeClr val="dk1"/>
                </a:solidFill>
                <a:latin typeface="Albert Sans"/>
                <a:ea typeface="Albert Sans"/>
                <a:cs typeface="Albert Sans"/>
                <a:sym typeface="Albert Sans"/>
              </a:rPr>
              <a:t>no son satisfactorios</a:t>
            </a:r>
            <a:r>
              <a:rPr lang="en" sz="1600">
                <a:solidFill>
                  <a:schemeClr val="dk1"/>
                </a:solidFill>
                <a:latin typeface="Albert Sans"/>
                <a:ea typeface="Albert Sans"/>
                <a:cs typeface="Albert Sans"/>
                <a:sym typeface="Albert Sans"/>
              </a:rPr>
              <a:t>, las dos cosas que pueden estar fallando son: (i) los </a:t>
            </a:r>
            <a:r>
              <a:rPr b="1" lang="en" sz="1600">
                <a:solidFill>
                  <a:schemeClr val="dk1"/>
                </a:solidFill>
                <a:latin typeface="Albert Sans"/>
                <a:ea typeface="Albert Sans"/>
                <a:cs typeface="Albert Sans"/>
                <a:sym typeface="Albert Sans"/>
              </a:rPr>
              <a:t>datos,</a:t>
            </a:r>
            <a:r>
              <a:rPr lang="en" sz="1600">
                <a:solidFill>
                  <a:schemeClr val="dk1"/>
                </a:solidFill>
                <a:latin typeface="Albert Sans"/>
                <a:ea typeface="Albert Sans"/>
                <a:cs typeface="Albert Sans"/>
                <a:sym typeface="Albert Sans"/>
              </a:rPr>
              <a:t> o (ii) los </a:t>
            </a:r>
            <a:r>
              <a:rPr b="1" lang="en" sz="1600">
                <a:solidFill>
                  <a:schemeClr val="dk2"/>
                </a:solidFill>
                <a:latin typeface="Albert Sans"/>
                <a:ea typeface="Albert Sans"/>
                <a:cs typeface="Albert Sans"/>
                <a:sym typeface="Albert Sans"/>
              </a:rPr>
              <a:t>modelos</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Elegir los </a:t>
            </a:r>
            <a:r>
              <a:rPr b="1" lang="en" sz="1600">
                <a:solidFill>
                  <a:schemeClr val="dk1"/>
                </a:solidFill>
                <a:latin typeface="Albert Sans"/>
                <a:ea typeface="Albert Sans"/>
                <a:cs typeface="Albert Sans"/>
                <a:sym typeface="Albert Sans"/>
              </a:rPr>
              <a:t>datos</a:t>
            </a:r>
            <a:r>
              <a:rPr lang="en" sz="1600">
                <a:solidFill>
                  <a:schemeClr val="dk1"/>
                </a:solidFill>
                <a:latin typeface="Albert Sans"/>
                <a:ea typeface="Albert Sans"/>
                <a:cs typeface="Albert Sans"/>
                <a:sym typeface="Albert Sans"/>
              </a:rPr>
              <a:t> adecuados es el primer paso, y después viene el </a:t>
            </a:r>
            <a:r>
              <a:rPr b="1" lang="en" sz="1600">
                <a:solidFill>
                  <a:schemeClr val="dk1"/>
                </a:solidFill>
                <a:latin typeface="Albert Sans"/>
                <a:ea typeface="Albert Sans"/>
                <a:cs typeface="Albert Sans"/>
                <a:sym typeface="Albert Sans"/>
              </a:rPr>
              <a:t>formato</a:t>
            </a:r>
            <a:r>
              <a:rPr lang="en" sz="1600">
                <a:solidFill>
                  <a:schemeClr val="dk1"/>
                </a:solidFill>
                <a:latin typeface="Albert Sans"/>
                <a:ea typeface="Albert Sans"/>
                <a:cs typeface="Albert Sans"/>
                <a:sym typeface="Albert Sans"/>
              </a:rPr>
              <a:t> y la representación de los datos.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Es importante estar seguros que los </a:t>
            </a:r>
            <a:r>
              <a:rPr b="1" lang="en" sz="1500">
                <a:solidFill>
                  <a:schemeClr val="dk1"/>
                </a:solidFill>
                <a:latin typeface="Albert Sans"/>
                <a:ea typeface="Albert Sans"/>
                <a:cs typeface="Albert Sans"/>
                <a:sym typeface="Albert Sans"/>
              </a:rPr>
              <a:t>datos</a:t>
            </a:r>
            <a:r>
              <a:rPr lang="en" sz="1500">
                <a:solidFill>
                  <a:schemeClr val="dk1"/>
                </a:solidFill>
                <a:latin typeface="Albert Sans"/>
                <a:ea typeface="Albert Sans"/>
                <a:cs typeface="Albert Sans"/>
                <a:sym typeface="Albert Sans"/>
              </a:rPr>
              <a:t> sobre los que se ha realizado el análisis están libres de cualquier tipo de incorrección.</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Como se ha mencionado, los </a:t>
            </a:r>
            <a:r>
              <a:rPr b="1" lang="en" sz="1600">
                <a:solidFill>
                  <a:schemeClr val="dk1"/>
                </a:solidFill>
                <a:latin typeface="Albert Sans"/>
                <a:ea typeface="Albert Sans"/>
                <a:cs typeface="Albert Sans"/>
                <a:sym typeface="Albert Sans"/>
              </a:rPr>
              <a:t>datos</a:t>
            </a:r>
            <a:r>
              <a:rPr lang="en" sz="1600">
                <a:solidFill>
                  <a:schemeClr val="dk1"/>
                </a:solidFill>
                <a:latin typeface="Albert Sans"/>
                <a:ea typeface="Albert Sans"/>
                <a:cs typeface="Albert Sans"/>
                <a:sym typeface="Albert Sans"/>
              </a:rPr>
              <a:t> del </a:t>
            </a:r>
            <a:r>
              <a:rPr b="1" lang="en" sz="1600">
                <a:solidFill>
                  <a:schemeClr val="dk2"/>
                </a:solidFill>
                <a:latin typeface="Albert Sans"/>
                <a:ea typeface="Albert Sans"/>
                <a:cs typeface="Albert Sans"/>
                <a:sym typeface="Albert Sans"/>
              </a:rPr>
              <a:t>mundo real</a:t>
            </a:r>
            <a:r>
              <a:rPr lang="en" sz="1600">
                <a:solidFill>
                  <a:schemeClr val="dk1"/>
                </a:solidFill>
                <a:latin typeface="Albert Sans"/>
                <a:ea typeface="Albert Sans"/>
                <a:cs typeface="Albert Sans"/>
                <a:sym typeface="Albert Sans"/>
              </a:rPr>
              <a:t> son desordenados.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Contienen faltas de ortografía, valores incorrectos, valores de datos irrelevantes, o valores faltantes. </a:t>
            </a:r>
            <a:endParaRPr sz="1500">
              <a:solidFill>
                <a:srgbClr val="112158"/>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